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678" r:id="rId1"/>
  </p:sldMasterIdLst>
  <p:notesMasterIdLst>
    <p:notesMasterId r:id="rId93"/>
  </p:notesMasterIdLst>
  <p:handoutMasterIdLst>
    <p:handoutMasterId r:id="rId94"/>
  </p:handoutMasterIdLst>
  <p:sldIdLst>
    <p:sldId id="864" r:id="rId2"/>
    <p:sldId id="865" r:id="rId3"/>
    <p:sldId id="866" r:id="rId4"/>
    <p:sldId id="867" r:id="rId5"/>
    <p:sldId id="868" r:id="rId6"/>
    <p:sldId id="869" r:id="rId7"/>
    <p:sldId id="870" r:id="rId8"/>
    <p:sldId id="871" r:id="rId9"/>
    <p:sldId id="872" r:id="rId10"/>
    <p:sldId id="873" r:id="rId11"/>
    <p:sldId id="874" r:id="rId12"/>
    <p:sldId id="875" r:id="rId13"/>
    <p:sldId id="755" r:id="rId14"/>
    <p:sldId id="863" r:id="rId15"/>
    <p:sldId id="757" r:id="rId16"/>
    <p:sldId id="759" r:id="rId17"/>
    <p:sldId id="758" r:id="rId18"/>
    <p:sldId id="760" r:id="rId19"/>
    <p:sldId id="761" r:id="rId20"/>
    <p:sldId id="857" r:id="rId21"/>
    <p:sldId id="762" r:id="rId22"/>
    <p:sldId id="763" r:id="rId23"/>
    <p:sldId id="764" r:id="rId24"/>
    <p:sldId id="765" r:id="rId25"/>
    <p:sldId id="766" r:id="rId26"/>
    <p:sldId id="767" r:id="rId27"/>
    <p:sldId id="768" r:id="rId28"/>
    <p:sldId id="769" r:id="rId29"/>
    <p:sldId id="770" r:id="rId30"/>
    <p:sldId id="771" r:id="rId31"/>
    <p:sldId id="773" r:id="rId32"/>
    <p:sldId id="774" r:id="rId33"/>
    <p:sldId id="775" r:id="rId34"/>
    <p:sldId id="776" r:id="rId35"/>
    <p:sldId id="777" r:id="rId36"/>
    <p:sldId id="858" r:id="rId37"/>
    <p:sldId id="778" r:id="rId38"/>
    <p:sldId id="780" r:id="rId39"/>
    <p:sldId id="782" r:id="rId40"/>
    <p:sldId id="783" r:id="rId41"/>
    <p:sldId id="784" r:id="rId42"/>
    <p:sldId id="785" r:id="rId43"/>
    <p:sldId id="786" r:id="rId44"/>
    <p:sldId id="787" r:id="rId45"/>
    <p:sldId id="788" r:id="rId46"/>
    <p:sldId id="789" r:id="rId47"/>
    <p:sldId id="791" r:id="rId48"/>
    <p:sldId id="890" r:id="rId49"/>
    <p:sldId id="891" r:id="rId50"/>
    <p:sldId id="892" r:id="rId51"/>
    <p:sldId id="893" r:id="rId52"/>
    <p:sldId id="894" r:id="rId53"/>
    <p:sldId id="895" r:id="rId54"/>
    <p:sldId id="896" r:id="rId55"/>
    <p:sldId id="897" r:id="rId56"/>
    <p:sldId id="898" r:id="rId57"/>
    <p:sldId id="899" r:id="rId58"/>
    <p:sldId id="900" r:id="rId59"/>
    <p:sldId id="901" r:id="rId60"/>
    <p:sldId id="902" r:id="rId61"/>
    <p:sldId id="903" r:id="rId62"/>
    <p:sldId id="904" r:id="rId63"/>
    <p:sldId id="889" r:id="rId64"/>
    <p:sldId id="792" r:id="rId65"/>
    <p:sldId id="793" r:id="rId66"/>
    <p:sldId id="794" r:id="rId67"/>
    <p:sldId id="795" r:id="rId68"/>
    <p:sldId id="796" r:id="rId69"/>
    <p:sldId id="797" r:id="rId70"/>
    <p:sldId id="798" r:id="rId71"/>
    <p:sldId id="799" r:id="rId72"/>
    <p:sldId id="800" r:id="rId73"/>
    <p:sldId id="801" r:id="rId74"/>
    <p:sldId id="802" r:id="rId75"/>
    <p:sldId id="803" r:id="rId76"/>
    <p:sldId id="804" r:id="rId77"/>
    <p:sldId id="805" r:id="rId78"/>
    <p:sldId id="806" r:id="rId79"/>
    <p:sldId id="807" r:id="rId80"/>
    <p:sldId id="876" r:id="rId81"/>
    <p:sldId id="877" r:id="rId82"/>
    <p:sldId id="878" r:id="rId83"/>
    <p:sldId id="879" r:id="rId84"/>
    <p:sldId id="880" r:id="rId85"/>
    <p:sldId id="881" r:id="rId86"/>
    <p:sldId id="882" r:id="rId87"/>
    <p:sldId id="883" r:id="rId88"/>
    <p:sldId id="884" r:id="rId89"/>
    <p:sldId id="885" r:id="rId90"/>
    <p:sldId id="886" r:id="rId91"/>
    <p:sldId id="887" r:id="rId92"/>
  </p:sldIdLst>
  <p:sldSz cx="9144000" cy="6858000" type="screen4x3"/>
  <p:notesSz cx="6858000" cy="9144000"/>
  <p:embeddedFontLst>
    <p:embeddedFont>
      <p:font typeface="Candara" panose="020E0502030303020204" pitchFamily="34" charset="0"/>
      <p:regular r:id="rId95"/>
      <p:bold r:id="rId96"/>
      <p:italic r:id="rId97"/>
      <p:boldItalic r:id="rId98"/>
    </p:embeddedFont>
    <p:embeddedFont>
      <p:font typeface="Wingdings 3" panose="05040102010807070707" pitchFamily="18" charset="2"/>
      <p:regular r:id="rId99"/>
    </p:embeddedFont>
    <p:embeddedFont>
      <p:font typeface="Arial Narrow" panose="020B0606020202030204" pitchFamily="34" charset="0"/>
      <p:regular r:id="rId100"/>
      <p:bold r:id="rId101"/>
      <p:italic r:id="rId102"/>
      <p:boldItalic r:id="rId103"/>
    </p:embeddedFont>
    <p:embeddedFont>
      <p:font typeface="Calibri" panose="020F0502020204030204" pitchFamily="34" charset="0"/>
      <p:regular r:id="rId104"/>
      <p:bold r:id="rId105"/>
      <p:italic r:id="rId106"/>
      <p:boldItalic r:id="rId107"/>
    </p:embeddedFont>
  </p:embeddedFontLst>
  <p:defaultTextStyle>
    <a:defPPr>
      <a:defRPr lang="ru-RU"/>
    </a:defPPr>
    <a:lvl1pPr marL="0" algn="l" defTabSz="874262" rtl="0" eaLnBrk="1" latinLnBrk="0" hangingPunct="1">
      <a:defRPr sz="1700" kern="1200">
        <a:solidFill>
          <a:schemeClr val="tx1"/>
        </a:solidFill>
        <a:latin typeface="+mn-lt"/>
        <a:ea typeface="+mn-ea"/>
        <a:cs typeface="+mn-cs"/>
      </a:defRPr>
    </a:lvl1pPr>
    <a:lvl2pPr marL="437130" algn="l" defTabSz="874262" rtl="0" eaLnBrk="1" latinLnBrk="0" hangingPunct="1">
      <a:defRPr sz="1700" kern="1200">
        <a:solidFill>
          <a:schemeClr val="tx1"/>
        </a:solidFill>
        <a:latin typeface="+mn-lt"/>
        <a:ea typeface="+mn-ea"/>
        <a:cs typeface="+mn-cs"/>
      </a:defRPr>
    </a:lvl2pPr>
    <a:lvl3pPr marL="874262" algn="l" defTabSz="874262" rtl="0" eaLnBrk="1" latinLnBrk="0" hangingPunct="1">
      <a:defRPr sz="1700" kern="1200">
        <a:solidFill>
          <a:schemeClr val="tx1"/>
        </a:solidFill>
        <a:latin typeface="+mn-lt"/>
        <a:ea typeface="+mn-ea"/>
        <a:cs typeface="+mn-cs"/>
      </a:defRPr>
    </a:lvl3pPr>
    <a:lvl4pPr marL="1311391" algn="l" defTabSz="874262" rtl="0" eaLnBrk="1" latinLnBrk="0" hangingPunct="1">
      <a:defRPr sz="1700" kern="1200">
        <a:solidFill>
          <a:schemeClr val="tx1"/>
        </a:solidFill>
        <a:latin typeface="+mn-lt"/>
        <a:ea typeface="+mn-ea"/>
        <a:cs typeface="+mn-cs"/>
      </a:defRPr>
    </a:lvl4pPr>
    <a:lvl5pPr marL="1748521" algn="l" defTabSz="874262" rtl="0" eaLnBrk="1" latinLnBrk="0" hangingPunct="1">
      <a:defRPr sz="1700" kern="1200">
        <a:solidFill>
          <a:schemeClr val="tx1"/>
        </a:solidFill>
        <a:latin typeface="+mn-lt"/>
        <a:ea typeface="+mn-ea"/>
        <a:cs typeface="+mn-cs"/>
      </a:defRPr>
    </a:lvl5pPr>
    <a:lvl6pPr marL="2185653" algn="l" defTabSz="874262" rtl="0" eaLnBrk="1" latinLnBrk="0" hangingPunct="1">
      <a:defRPr sz="1700" kern="1200">
        <a:solidFill>
          <a:schemeClr val="tx1"/>
        </a:solidFill>
        <a:latin typeface="+mn-lt"/>
        <a:ea typeface="+mn-ea"/>
        <a:cs typeface="+mn-cs"/>
      </a:defRPr>
    </a:lvl6pPr>
    <a:lvl7pPr marL="2622784" algn="l" defTabSz="874262" rtl="0" eaLnBrk="1" latinLnBrk="0" hangingPunct="1">
      <a:defRPr sz="1700" kern="1200">
        <a:solidFill>
          <a:schemeClr val="tx1"/>
        </a:solidFill>
        <a:latin typeface="+mn-lt"/>
        <a:ea typeface="+mn-ea"/>
        <a:cs typeface="+mn-cs"/>
      </a:defRPr>
    </a:lvl7pPr>
    <a:lvl8pPr marL="3059913" algn="l" defTabSz="874262" rtl="0" eaLnBrk="1" latinLnBrk="0" hangingPunct="1">
      <a:defRPr sz="1700" kern="1200">
        <a:solidFill>
          <a:schemeClr val="tx1"/>
        </a:solidFill>
        <a:latin typeface="+mn-lt"/>
        <a:ea typeface="+mn-ea"/>
        <a:cs typeface="+mn-cs"/>
      </a:defRPr>
    </a:lvl8pPr>
    <a:lvl9pPr marL="3497044" algn="l" defTabSz="874262"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Лариса Казакова" initials="ЛК"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CC0000"/>
    <a:srgbClr val="292929"/>
    <a:srgbClr val="4D4D4D"/>
    <a:srgbClr val="002060"/>
    <a:srgbClr val="1C1C1C"/>
    <a:srgbClr val="284C6A"/>
    <a:srgbClr val="C02900"/>
    <a:srgbClr val="1F4685"/>
    <a:srgbClr val="409E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76" autoAdjust="0"/>
    <p:restoredTop sz="96839" autoAdjust="0"/>
  </p:normalViewPr>
  <p:slideViewPr>
    <p:cSldViewPr>
      <p:cViewPr varScale="1">
        <p:scale>
          <a:sx n="123" d="100"/>
          <a:sy n="123" d="100"/>
        </p:scale>
        <p:origin x="1404" y="102"/>
      </p:cViewPr>
      <p:guideLst>
        <p:guide orient="horz" pos="2160"/>
        <p:guide pos="2880"/>
      </p:guideLst>
    </p:cSldViewPr>
  </p:slideViewPr>
  <p:outlineViewPr>
    <p:cViewPr>
      <p:scale>
        <a:sx n="33" d="100"/>
        <a:sy n="33" d="100"/>
      </p:scale>
      <p:origin x="24" y="1584"/>
    </p:cViewPr>
  </p:outlineViewPr>
  <p:notesTextViewPr>
    <p:cViewPr>
      <p:scale>
        <a:sx n="100" d="100"/>
        <a:sy n="100" d="100"/>
      </p:scale>
      <p:origin x="0" y="0"/>
    </p:cViewPr>
  </p:notesTextViewPr>
  <p:notesViewPr>
    <p:cSldViewPr>
      <p:cViewPr varScale="1">
        <p:scale>
          <a:sx n="35" d="100"/>
          <a:sy n="35" d="100"/>
        </p:scale>
        <p:origin x="-238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font" Target="fonts/font1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8.fntdata"/><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6.fntdata"/><Relationship Id="rId105"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9.fntdata"/><Relationship Id="rId108"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2.fntdata"/><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font" Target="fonts/font5.fntdata"/><Relationship Id="rId10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3.fntdata"/><Relationship Id="rId104"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5C4607-6A79-42A8-9E87-8A9A62939753}" type="datetimeFigureOut">
              <a:rPr lang="ru-RU" smtClean="0"/>
              <a:pPr/>
              <a:t>12.12.2017</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88FB79-23CC-40A1-B7A6-2B8A78E34F30}" type="slidenum">
              <a:rPr lang="ru-RU" smtClean="0"/>
              <a:pPr/>
              <a:t>‹#›</a:t>
            </a:fld>
            <a:endParaRPr lang="ru-RU"/>
          </a:p>
        </p:txBody>
      </p:sp>
    </p:spTree>
    <p:extLst>
      <p:ext uri="{BB962C8B-B14F-4D97-AF65-F5344CB8AC3E}">
        <p14:creationId xmlns:p14="http://schemas.microsoft.com/office/powerpoint/2010/main" val="3421994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54683C-6763-423F-A7B0-4997BC9813CF}" type="datetimeFigureOut">
              <a:rPr lang="ru-RU" smtClean="0"/>
              <a:pPr/>
              <a:t>12.12.2017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96A3DB-3CA5-45E5-820A-79C4B9379422}" type="slidenum">
              <a:rPr lang="ru-RU" smtClean="0"/>
              <a:pPr/>
              <a:t>‹#›</a:t>
            </a:fld>
            <a:endParaRPr lang="ru-RU"/>
          </a:p>
        </p:txBody>
      </p:sp>
    </p:spTree>
    <p:extLst>
      <p:ext uri="{BB962C8B-B14F-4D97-AF65-F5344CB8AC3E}">
        <p14:creationId xmlns:p14="http://schemas.microsoft.com/office/powerpoint/2010/main" val="213470827"/>
      </p:ext>
    </p:extLst>
  </p:cSld>
  <p:clrMap bg1="lt1" tx1="dk1" bg2="lt2" tx2="dk2" accent1="accent1" accent2="accent2" accent3="accent3" accent4="accent4" accent5="accent5" accent6="accent6" hlink="hlink" folHlink="folHlink"/>
  <p:notesStyle>
    <a:lvl1pPr marL="0" algn="l" defTabSz="874262" rtl="0" eaLnBrk="1" latinLnBrk="0" hangingPunct="1">
      <a:defRPr sz="1100" kern="1200">
        <a:solidFill>
          <a:schemeClr val="tx1"/>
        </a:solidFill>
        <a:latin typeface="+mn-lt"/>
        <a:ea typeface="+mn-ea"/>
        <a:cs typeface="+mn-cs"/>
      </a:defRPr>
    </a:lvl1pPr>
    <a:lvl2pPr marL="437130" algn="l" defTabSz="874262" rtl="0" eaLnBrk="1" latinLnBrk="0" hangingPunct="1">
      <a:defRPr sz="1100" kern="1200">
        <a:solidFill>
          <a:schemeClr val="tx1"/>
        </a:solidFill>
        <a:latin typeface="+mn-lt"/>
        <a:ea typeface="+mn-ea"/>
        <a:cs typeface="+mn-cs"/>
      </a:defRPr>
    </a:lvl2pPr>
    <a:lvl3pPr marL="874262" algn="l" defTabSz="874262" rtl="0" eaLnBrk="1" latinLnBrk="0" hangingPunct="1">
      <a:defRPr sz="1100" kern="1200">
        <a:solidFill>
          <a:schemeClr val="tx1"/>
        </a:solidFill>
        <a:latin typeface="+mn-lt"/>
        <a:ea typeface="+mn-ea"/>
        <a:cs typeface="+mn-cs"/>
      </a:defRPr>
    </a:lvl3pPr>
    <a:lvl4pPr marL="1311391" algn="l" defTabSz="874262" rtl="0" eaLnBrk="1" latinLnBrk="0" hangingPunct="1">
      <a:defRPr sz="1100" kern="1200">
        <a:solidFill>
          <a:schemeClr val="tx1"/>
        </a:solidFill>
        <a:latin typeface="+mn-lt"/>
        <a:ea typeface="+mn-ea"/>
        <a:cs typeface="+mn-cs"/>
      </a:defRPr>
    </a:lvl4pPr>
    <a:lvl5pPr marL="1748521" algn="l" defTabSz="874262" rtl="0" eaLnBrk="1" latinLnBrk="0" hangingPunct="1">
      <a:defRPr sz="1100" kern="1200">
        <a:solidFill>
          <a:schemeClr val="tx1"/>
        </a:solidFill>
        <a:latin typeface="+mn-lt"/>
        <a:ea typeface="+mn-ea"/>
        <a:cs typeface="+mn-cs"/>
      </a:defRPr>
    </a:lvl5pPr>
    <a:lvl6pPr marL="2185653" algn="l" defTabSz="874262" rtl="0" eaLnBrk="1" latinLnBrk="0" hangingPunct="1">
      <a:defRPr sz="1100" kern="1200">
        <a:solidFill>
          <a:schemeClr val="tx1"/>
        </a:solidFill>
        <a:latin typeface="+mn-lt"/>
        <a:ea typeface="+mn-ea"/>
        <a:cs typeface="+mn-cs"/>
      </a:defRPr>
    </a:lvl6pPr>
    <a:lvl7pPr marL="2622784" algn="l" defTabSz="874262" rtl="0" eaLnBrk="1" latinLnBrk="0" hangingPunct="1">
      <a:defRPr sz="1100" kern="1200">
        <a:solidFill>
          <a:schemeClr val="tx1"/>
        </a:solidFill>
        <a:latin typeface="+mn-lt"/>
        <a:ea typeface="+mn-ea"/>
        <a:cs typeface="+mn-cs"/>
      </a:defRPr>
    </a:lvl7pPr>
    <a:lvl8pPr marL="3059913" algn="l" defTabSz="874262" rtl="0" eaLnBrk="1" latinLnBrk="0" hangingPunct="1">
      <a:defRPr sz="1100" kern="1200">
        <a:solidFill>
          <a:schemeClr val="tx1"/>
        </a:solidFill>
        <a:latin typeface="+mn-lt"/>
        <a:ea typeface="+mn-ea"/>
        <a:cs typeface="+mn-cs"/>
      </a:defRPr>
    </a:lvl8pPr>
    <a:lvl9pPr marL="3497044" algn="l" defTabSz="87426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smtClean="0"/>
              <a:t>Папки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solidFill>
                  <a:prstClr val="black"/>
                </a:solidFill>
              </a:rPr>
              <a:pPr/>
              <a:t>1</a:t>
            </a:fld>
            <a:endParaRPr lang="ru-RU">
              <a:solidFill>
                <a:prstClr val="black"/>
              </a:solidFill>
            </a:endParaRPr>
          </a:p>
        </p:txBody>
      </p:sp>
    </p:spTree>
    <p:extLst>
      <p:ext uri="{BB962C8B-B14F-4D97-AF65-F5344CB8AC3E}">
        <p14:creationId xmlns:p14="http://schemas.microsoft.com/office/powerpoint/2010/main" val="981670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10</a:t>
            </a:fld>
            <a:endParaRPr lang="ru-RU"/>
          </a:p>
        </p:txBody>
      </p:sp>
    </p:spTree>
    <p:extLst>
      <p:ext uri="{BB962C8B-B14F-4D97-AF65-F5344CB8AC3E}">
        <p14:creationId xmlns:p14="http://schemas.microsoft.com/office/powerpoint/2010/main" val="3509385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11</a:t>
            </a:fld>
            <a:endParaRPr lang="ru-RU"/>
          </a:p>
        </p:txBody>
      </p:sp>
    </p:spTree>
    <p:extLst>
      <p:ext uri="{BB962C8B-B14F-4D97-AF65-F5344CB8AC3E}">
        <p14:creationId xmlns:p14="http://schemas.microsoft.com/office/powerpoint/2010/main" val="28650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smtClean="0"/>
              <a:t>Папки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solidFill>
                  <a:prstClr val="black"/>
                </a:solidFill>
              </a:rPr>
              <a:pPr/>
              <a:t>12</a:t>
            </a:fld>
            <a:endParaRPr lang="ru-RU">
              <a:solidFill>
                <a:prstClr val="black"/>
              </a:solidFill>
            </a:endParaRPr>
          </a:p>
        </p:txBody>
      </p:sp>
    </p:spTree>
    <p:extLst>
      <p:ext uri="{BB962C8B-B14F-4D97-AF65-F5344CB8AC3E}">
        <p14:creationId xmlns:p14="http://schemas.microsoft.com/office/powerpoint/2010/main" val="15067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14</a:t>
            </a:fld>
            <a:endParaRPr lang="ru-RU"/>
          </a:p>
        </p:txBody>
      </p:sp>
    </p:spTree>
    <p:extLst>
      <p:ext uri="{BB962C8B-B14F-4D97-AF65-F5344CB8AC3E}">
        <p14:creationId xmlns:p14="http://schemas.microsoft.com/office/powerpoint/2010/main" val="3580971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2</a:t>
            </a:fld>
            <a:endParaRPr lang="ru-RU"/>
          </a:p>
        </p:txBody>
      </p:sp>
    </p:spTree>
    <p:extLst>
      <p:ext uri="{BB962C8B-B14F-4D97-AF65-F5344CB8AC3E}">
        <p14:creationId xmlns:p14="http://schemas.microsoft.com/office/powerpoint/2010/main" val="1210126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0330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smtClean="0"/>
              <a:t>Папки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solidFill>
                  <a:prstClr val="black"/>
                </a:solidFill>
              </a:rPr>
              <a:pPr/>
              <a:t>21</a:t>
            </a:fld>
            <a:endParaRPr lang="ru-RU">
              <a:solidFill>
                <a:prstClr val="black"/>
              </a:solidFill>
            </a:endParaRPr>
          </a:p>
        </p:txBody>
      </p:sp>
    </p:spTree>
    <p:extLst>
      <p:ext uri="{BB962C8B-B14F-4D97-AF65-F5344CB8AC3E}">
        <p14:creationId xmlns:p14="http://schemas.microsoft.com/office/powerpoint/2010/main" val="2776083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smtClean="0"/>
              <a:t>Папки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solidFill>
                  <a:prstClr val="black"/>
                </a:solidFill>
              </a:rPr>
              <a:pPr/>
              <a:t>23</a:t>
            </a:fld>
            <a:endParaRPr lang="ru-RU">
              <a:solidFill>
                <a:prstClr val="black"/>
              </a:solidFill>
            </a:endParaRPr>
          </a:p>
        </p:txBody>
      </p:sp>
    </p:spTree>
    <p:extLst>
      <p:ext uri="{BB962C8B-B14F-4D97-AF65-F5344CB8AC3E}">
        <p14:creationId xmlns:p14="http://schemas.microsoft.com/office/powerpoint/2010/main" val="2776083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smtClean="0"/>
              <a:t>Папки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solidFill>
                  <a:prstClr val="black"/>
                </a:solidFill>
              </a:rPr>
              <a:pPr/>
              <a:t>29</a:t>
            </a:fld>
            <a:endParaRPr lang="ru-RU">
              <a:solidFill>
                <a:prstClr val="black"/>
              </a:solidFill>
            </a:endParaRPr>
          </a:p>
        </p:txBody>
      </p:sp>
    </p:spTree>
    <p:extLst>
      <p:ext uri="{BB962C8B-B14F-4D97-AF65-F5344CB8AC3E}">
        <p14:creationId xmlns:p14="http://schemas.microsoft.com/office/powerpoint/2010/main" val="2776083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3</a:t>
            </a:fld>
            <a:endParaRPr lang="ru-RU"/>
          </a:p>
        </p:txBody>
      </p:sp>
    </p:spTree>
    <p:extLst>
      <p:ext uri="{BB962C8B-B14F-4D97-AF65-F5344CB8AC3E}">
        <p14:creationId xmlns:p14="http://schemas.microsoft.com/office/powerpoint/2010/main" val="4108929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smtClean="0"/>
              <a:t>Папки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solidFill>
                  <a:prstClr val="black"/>
                </a:solidFill>
              </a:rPr>
              <a:pPr/>
              <a:t>31</a:t>
            </a:fld>
            <a:endParaRPr lang="ru-RU">
              <a:solidFill>
                <a:prstClr val="black"/>
              </a:solidFill>
            </a:endParaRPr>
          </a:p>
        </p:txBody>
      </p:sp>
    </p:spTree>
    <p:extLst>
      <p:ext uri="{BB962C8B-B14F-4D97-AF65-F5344CB8AC3E}">
        <p14:creationId xmlns:p14="http://schemas.microsoft.com/office/powerpoint/2010/main" val="27760836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smtClean="0"/>
              <a:t>Папки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solidFill>
                  <a:prstClr val="black"/>
                </a:solidFill>
              </a:rPr>
              <a:pPr/>
              <a:t>33</a:t>
            </a:fld>
            <a:endParaRPr lang="ru-RU">
              <a:solidFill>
                <a:prstClr val="black"/>
              </a:solidFill>
            </a:endParaRPr>
          </a:p>
        </p:txBody>
      </p:sp>
    </p:spTree>
    <p:extLst>
      <p:ext uri="{BB962C8B-B14F-4D97-AF65-F5344CB8AC3E}">
        <p14:creationId xmlns:p14="http://schemas.microsoft.com/office/powerpoint/2010/main" val="2776083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1604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4</a:t>
            </a:fld>
            <a:endParaRPr lang="ru-RU"/>
          </a:p>
        </p:txBody>
      </p:sp>
    </p:spTree>
    <p:extLst>
      <p:ext uri="{BB962C8B-B14F-4D97-AF65-F5344CB8AC3E}">
        <p14:creationId xmlns:p14="http://schemas.microsoft.com/office/powerpoint/2010/main" val="2498850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smtClean="0"/>
              <a:t>Папки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solidFill>
                  <a:prstClr val="black"/>
                </a:solidFill>
              </a:rPr>
              <a:pPr/>
              <a:t>45</a:t>
            </a:fld>
            <a:endParaRPr lang="ru-RU">
              <a:solidFill>
                <a:prstClr val="black"/>
              </a:solidFill>
            </a:endParaRPr>
          </a:p>
        </p:txBody>
      </p:sp>
    </p:spTree>
    <p:extLst>
      <p:ext uri="{BB962C8B-B14F-4D97-AF65-F5344CB8AC3E}">
        <p14:creationId xmlns:p14="http://schemas.microsoft.com/office/powerpoint/2010/main" val="27760836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smtClean="0"/>
              <a:t>Папки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solidFill>
                  <a:prstClr val="black"/>
                </a:solidFill>
              </a:rPr>
              <a:pPr/>
              <a:t>47</a:t>
            </a:fld>
            <a:endParaRPr lang="ru-RU">
              <a:solidFill>
                <a:prstClr val="black"/>
              </a:solidFill>
            </a:endParaRPr>
          </a:p>
        </p:txBody>
      </p:sp>
    </p:spTree>
    <p:extLst>
      <p:ext uri="{BB962C8B-B14F-4D97-AF65-F5344CB8AC3E}">
        <p14:creationId xmlns:p14="http://schemas.microsoft.com/office/powerpoint/2010/main" val="27760836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48</a:t>
            </a:fld>
            <a:endParaRPr lang="ru-RU"/>
          </a:p>
        </p:txBody>
      </p:sp>
    </p:spTree>
    <p:extLst>
      <p:ext uri="{BB962C8B-B14F-4D97-AF65-F5344CB8AC3E}">
        <p14:creationId xmlns:p14="http://schemas.microsoft.com/office/powerpoint/2010/main" val="30417334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49</a:t>
            </a:fld>
            <a:endParaRPr lang="ru-RU"/>
          </a:p>
        </p:txBody>
      </p:sp>
    </p:spTree>
    <p:extLst>
      <p:ext uri="{BB962C8B-B14F-4D97-AF65-F5344CB8AC3E}">
        <p14:creationId xmlns:p14="http://schemas.microsoft.com/office/powerpoint/2010/main" val="131398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5</a:t>
            </a:fld>
            <a:endParaRPr lang="ru-RU"/>
          </a:p>
        </p:txBody>
      </p:sp>
    </p:spTree>
    <p:extLst>
      <p:ext uri="{BB962C8B-B14F-4D97-AF65-F5344CB8AC3E}">
        <p14:creationId xmlns:p14="http://schemas.microsoft.com/office/powerpoint/2010/main" val="3221865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50</a:t>
            </a:fld>
            <a:endParaRPr lang="ru-RU"/>
          </a:p>
        </p:txBody>
      </p:sp>
    </p:spTree>
    <p:extLst>
      <p:ext uri="{BB962C8B-B14F-4D97-AF65-F5344CB8AC3E}">
        <p14:creationId xmlns:p14="http://schemas.microsoft.com/office/powerpoint/2010/main" val="30406883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51</a:t>
            </a:fld>
            <a:endParaRPr lang="ru-RU"/>
          </a:p>
        </p:txBody>
      </p:sp>
    </p:spTree>
    <p:extLst>
      <p:ext uri="{BB962C8B-B14F-4D97-AF65-F5344CB8AC3E}">
        <p14:creationId xmlns:p14="http://schemas.microsoft.com/office/powerpoint/2010/main" val="15470681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52</a:t>
            </a:fld>
            <a:endParaRPr lang="ru-RU"/>
          </a:p>
        </p:txBody>
      </p:sp>
    </p:spTree>
    <p:extLst>
      <p:ext uri="{BB962C8B-B14F-4D97-AF65-F5344CB8AC3E}">
        <p14:creationId xmlns:p14="http://schemas.microsoft.com/office/powerpoint/2010/main" val="28320228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53</a:t>
            </a:fld>
            <a:endParaRPr lang="ru-RU"/>
          </a:p>
        </p:txBody>
      </p:sp>
    </p:spTree>
    <p:extLst>
      <p:ext uri="{BB962C8B-B14F-4D97-AF65-F5344CB8AC3E}">
        <p14:creationId xmlns:p14="http://schemas.microsoft.com/office/powerpoint/2010/main" val="19820561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54</a:t>
            </a:fld>
            <a:endParaRPr lang="ru-RU"/>
          </a:p>
        </p:txBody>
      </p:sp>
    </p:spTree>
    <p:extLst>
      <p:ext uri="{BB962C8B-B14F-4D97-AF65-F5344CB8AC3E}">
        <p14:creationId xmlns:p14="http://schemas.microsoft.com/office/powerpoint/2010/main" val="21702795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55</a:t>
            </a:fld>
            <a:endParaRPr lang="ru-RU"/>
          </a:p>
        </p:txBody>
      </p:sp>
    </p:spTree>
    <p:extLst>
      <p:ext uri="{BB962C8B-B14F-4D97-AF65-F5344CB8AC3E}">
        <p14:creationId xmlns:p14="http://schemas.microsoft.com/office/powerpoint/2010/main" val="17607693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56</a:t>
            </a:fld>
            <a:endParaRPr lang="ru-RU"/>
          </a:p>
        </p:txBody>
      </p:sp>
    </p:spTree>
    <p:extLst>
      <p:ext uri="{BB962C8B-B14F-4D97-AF65-F5344CB8AC3E}">
        <p14:creationId xmlns:p14="http://schemas.microsoft.com/office/powerpoint/2010/main" val="21381955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57</a:t>
            </a:fld>
            <a:endParaRPr lang="ru-RU"/>
          </a:p>
        </p:txBody>
      </p:sp>
    </p:spTree>
    <p:extLst>
      <p:ext uri="{BB962C8B-B14F-4D97-AF65-F5344CB8AC3E}">
        <p14:creationId xmlns:p14="http://schemas.microsoft.com/office/powerpoint/2010/main" val="13345704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58</a:t>
            </a:fld>
            <a:endParaRPr lang="ru-RU"/>
          </a:p>
        </p:txBody>
      </p:sp>
    </p:spTree>
    <p:extLst>
      <p:ext uri="{BB962C8B-B14F-4D97-AF65-F5344CB8AC3E}">
        <p14:creationId xmlns:p14="http://schemas.microsoft.com/office/powerpoint/2010/main" val="39340765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59</a:t>
            </a:fld>
            <a:endParaRPr lang="ru-RU"/>
          </a:p>
        </p:txBody>
      </p:sp>
    </p:spTree>
    <p:extLst>
      <p:ext uri="{BB962C8B-B14F-4D97-AF65-F5344CB8AC3E}">
        <p14:creationId xmlns:p14="http://schemas.microsoft.com/office/powerpoint/2010/main" val="3145392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6</a:t>
            </a:fld>
            <a:endParaRPr lang="ru-RU"/>
          </a:p>
        </p:txBody>
      </p:sp>
    </p:spTree>
    <p:extLst>
      <p:ext uri="{BB962C8B-B14F-4D97-AF65-F5344CB8AC3E}">
        <p14:creationId xmlns:p14="http://schemas.microsoft.com/office/powerpoint/2010/main" val="16642204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60</a:t>
            </a:fld>
            <a:endParaRPr lang="ru-RU"/>
          </a:p>
        </p:txBody>
      </p:sp>
    </p:spTree>
    <p:extLst>
      <p:ext uri="{BB962C8B-B14F-4D97-AF65-F5344CB8AC3E}">
        <p14:creationId xmlns:p14="http://schemas.microsoft.com/office/powerpoint/2010/main" val="27817386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61</a:t>
            </a:fld>
            <a:endParaRPr lang="ru-RU"/>
          </a:p>
        </p:txBody>
      </p:sp>
    </p:spTree>
    <p:extLst>
      <p:ext uri="{BB962C8B-B14F-4D97-AF65-F5344CB8AC3E}">
        <p14:creationId xmlns:p14="http://schemas.microsoft.com/office/powerpoint/2010/main" val="10646390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62</a:t>
            </a:fld>
            <a:endParaRPr lang="ru-RU"/>
          </a:p>
        </p:txBody>
      </p:sp>
    </p:spTree>
    <p:extLst>
      <p:ext uri="{BB962C8B-B14F-4D97-AF65-F5344CB8AC3E}">
        <p14:creationId xmlns:p14="http://schemas.microsoft.com/office/powerpoint/2010/main" val="14745546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smtClean="0"/>
              <a:t>Папки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solidFill>
                  <a:prstClr val="black"/>
                </a:solidFill>
              </a:rPr>
              <a:pPr/>
              <a:t>63</a:t>
            </a:fld>
            <a:endParaRPr lang="ru-RU">
              <a:solidFill>
                <a:prstClr val="black"/>
              </a:solidFill>
            </a:endParaRPr>
          </a:p>
        </p:txBody>
      </p:sp>
    </p:spTree>
    <p:extLst>
      <p:ext uri="{BB962C8B-B14F-4D97-AF65-F5344CB8AC3E}">
        <p14:creationId xmlns:p14="http://schemas.microsoft.com/office/powerpoint/2010/main" val="6414782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smtClean="0"/>
              <a:t>Папки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solidFill>
                  <a:prstClr val="black"/>
                </a:solidFill>
              </a:rPr>
              <a:pPr/>
              <a:t>65</a:t>
            </a:fld>
            <a:endParaRPr lang="ru-RU">
              <a:solidFill>
                <a:prstClr val="black"/>
              </a:solidFill>
            </a:endParaRPr>
          </a:p>
        </p:txBody>
      </p:sp>
    </p:spTree>
    <p:extLst>
      <p:ext uri="{BB962C8B-B14F-4D97-AF65-F5344CB8AC3E}">
        <p14:creationId xmlns:p14="http://schemas.microsoft.com/office/powerpoint/2010/main" val="27760836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smtClean="0"/>
              <a:t>Папки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solidFill>
                  <a:prstClr val="black"/>
                </a:solidFill>
              </a:rPr>
              <a:pPr/>
              <a:t>68</a:t>
            </a:fld>
            <a:endParaRPr lang="ru-RU">
              <a:solidFill>
                <a:prstClr val="black"/>
              </a:solidFill>
            </a:endParaRPr>
          </a:p>
        </p:txBody>
      </p:sp>
    </p:spTree>
    <p:extLst>
      <p:ext uri="{BB962C8B-B14F-4D97-AF65-F5344CB8AC3E}">
        <p14:creationId xmlns:p14="http://schemas.microsoft.com/office/powerpoint/2010/main" val="27760836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7</a:t>
            </a:fld>
            <a:endParaRPr lang="ru-RU"/>
          </a:p>
        </p:txBody>
      </p:sp>
    </p:spTree>
    <p:extLst>
      <p:ext uri="{BB962C8B-B14F-4D97-AF65-F5344CB8AC3E}">
        <p14:creationId xmlns:p14="http://schemas.microsoft.com/office/powerpoint/2010/main" val="23872506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6A3DB-3CA5-45E5-820A-79C4B937942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7133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smtClean="0"/>
              <a:t>Папки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solidFill>
                  <a:prstClr val="black"/>
                </a:solidFill>
              </a:rPr>
              <a:pPr/>
              <a:t>79</a:t>
            </a:fld>
            <a:endParaRPr lang="ru-RU">
              <a:solidFill>
                <a:prstClr val="black"/>
              </a:solidFill>
            </a:endParaRPr>
          </a:p>
        </p:txBody>
      </p:sp>
    </p:spTree>
    <p:extLst>
      <p:ext uri="{BB962C8B-B14F-4D97-AF65-F5344CB8AC3E}">
        <p14:creationId xmlns:p14="http://schemas.microsoft.com/office/powerpoint/2010/main" val="2776083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8</a:t>
            </a:fld>
            <a:endParaRPr lang="ru-RU"/>
          </a:p>
        </p:txBody>
      </p:sp>
    </p:spTree>
    <p:extLst>
      <p:ext uri="{BB962C8B-B14F-4D97-AF65-F5344CB8AC3E}">
        <p14:creationId xmlns:p14="http://schemas.microsoft.com/office/powerpoint/2010/main" val="19527232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80</a:t>
            </a:fld>
            <a:endParaRPr lang="ru-RU"/>
          </a:p>
        </p:txBody>
      </p:sp>
    </p:spTree>
    <p:extLst>
      <p:ext uri="{BB962C8B-B14F-4D97-AF65-F5344CB8AC3E}">
        <p14:creationId xmlns:p14="http://schemas.microsoft.com/office/powerpoint/2010/main" val="14571361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81</a:t>
            </a:fld>
            <a:endParaRPr lang="ru-RU"/>
          </a:p>
        </p:txBody>
      </p:sp>
    </p:spTree>
    <p:extLst>
      <p:ext uri="{BB962C8B-B14F-4D97-AF65-F5344CB8AC3E}">
        <p14:creationId xmlns:p14="http://schemas.microsoft.com/office/powerpoint/2010/main" val="33384864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82</a:t>
            </a:fld>
            <a:endParaRPr lang="ru-RU"/>
          </a:p>
        </p:txBody>
      </p:sp>
    </p:spTree>
    <p:extLst>
      <p:ext uri="{BB962C8B-B14F-4D97-AF65-F5344CB8AC3E}">
        <p14:creationId xmlns:p14="http://schemas.microsoft.com/office/powerpoint/2010/main" val="123317924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83</a:t>
            </a:fld>
            <a:endParaRPr lang="ru-RU"/>
          </a:p>
        </p:txBody>
      </p:sp>
    </p:spTree>
    <p:extLst>
      <p:ext uri="{BB962C8B-B14F-4D97-AF65-F5344CB8AC3E}">
        <p14:creationId xmlns:p14="http://schemas.microsoft.com/office/powerpoint/2010/main" val="6626587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84</a:t>
            </a:fld>
            <a:endParaRPr lang="ru-RU"/>
          </a:p>
        </p:txBody>
      </p:sp>
    </p:spTree>
    <p:extLst>
      <p:ext uri="{BB962C8B-B14F-4D97-AF65-F5344CB8AC3E}">
        <p14:creationId xmlns:p14="http://schemas.microsoft.com/office/powerpoint/2010/main" val="258592769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85</a:t>
            </a:fld>
            <a:endParaRPr lang="ru-RU"/>
          </a:p>
        </p:txBody>
      </p:sp>
    </p:spTree>
    <p:extLst>
      <p:ext uri="{BB962C8B-B14F-4D97-AF65-F5344CB8AC3E}">
        <p14:creationId xmlns:p14="http://schemas.microsoft.com/office/powerpoint/2010/main" val="116042045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86</a:t>
            </a:fld>
            <a:endParaRPr lang="ru-RU"/>
          </a:p>
        </p:txBody>
      </p:sp>
    </p:spTree>
    <p:extLst>
      <p:ext uri="{BB962C8B-B14F-4D97-AF65-F5344CB8AC3E}">
        <p14:creationId xmlns:p14="http://schemas.microsoft.com/office/powerpoint/2010/main" val="19561282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87</a:t>
            </a:fld>
            <a:endParaRPr lang="ru-RU"/>
          </a:p>
        </p:txBody>
      </p:sp>
    </p:spTree>
    <p:extLst>
      <p:ext uri="{BB962C8B-B14F-4D97-AF65-F5344CB8AC3E}">
        <p14:creationId xmlns:p14="http://schemas.microsoft.com/office/powerpoint/2010/main" val="25289675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88</a:t>
            </a:fld>
            <a:endParaRPr lang="ru-RU"/>
          </a:p>
        </p:txBody>
      </p:sp>
    </p:spTree>
    <p:extLst>
      <p:ext uri="{BB962C8B-B14F-4D97-AF65-F5344CB8AC3E}">
        <p14:creationId xmlns:p14="http://schemas.microsoft.com/office/powerpoint/2010/main" val="83589821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89</a:t>
            </a:fld>
            <a:endParaRPr lang="ru-RU"/>
          </a:p>
        </p:txBody>
      </p:sp>
    </p:spTree>
    <p:extLst>
      <p:ext uri="{BB962C8B-B14F-4D97-AF65-F5344CB8AC3E}">
        <p14:creationId xmlns:p14="http://schemas.microsoft.com/office/powerpoint/2010/main" val="2437002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smtClean="0"/>
              <a:t>Папки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solidFill>
                  <a:prstClr val="black"/>
                </a:solidFill>
              </a:rPr>
              <a:pPr/>
              <a:t>9</a:t>
            </a:fld>
            <a:endParaRPr lang="ru-RU">
              <a:solidFill>
                <a:prstClr val="black"/>
              </a:solidFill>
            </a:endParaRPr>
          </a:p>
        </p:txBody>
      </p:sp>
    </p:spTree>
    <p:extLst>
      <p:ext uri="{BB962C8B-B14F-4D97-AF65-F5344CB8AC3E}">
        <p14:creationId xmlns:p14="http://schemas.microsoft.com/office/powerpoint/2010/main" val="399433052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r>
              <a:rPr lang="ru-RU" dirty="0" err="1" smtClean="0"/>
              <a:t>Стикер</a:t>
            </a:r>
            <a:r>
              <a:rPr lang="ru-RU" dirty="0" smtClean="0"/>
              <a:t> желтый</a:t>
            </a:r>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pPr/>
              <a:t>90</a:t>
            </a:fld>
            <a:endParaRPr lang="ru-RU"/>
          </a:p>
        </p:txBody>
      </p:sp>
    </p:spTree>
    <p:extLst>
      <p:ext uri="{BB962C8B-B14F-4D97-AF65-F5344CB8AC3E}">
        <p14:creationId xmlns:p14="http://schemas.microsoft.com/office/powerpoint/2010/main" val="179463562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A96A3DB-3CA5-45E5-820A-79C4B9379422}" type="slidenum">
              <a:rPr lang="ru-RU" smtClean="0">
                <a:solidFill>
                  <a:prstClr val="black"/>
                </a:solidFill>
              </a:rPr>
              <a:pPr/>
              <a:t>91</a:t>
            </a:fld>
            <a:endParaRPr lang="ru-RU">
              <a:solidFill>
                <a:prstClr val="black"/>
              </a:solidFill>
            </a:endParaRPr>
          </a:p>
        </p:txBody>
      </p:sp>
    </p:spTree>
    <p:extLst>
      <p:ext uri="{BB962C8B-B14F-4D97-AF65-F5344CB8AC3E}">
        <p14:creationId xmlns:p14="http://schemas.microsoft.com/office/powerpoint/2010/main" val="165824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83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a:xfrm>
            <a:off x="0" y="1571617"/>
            <a:ext cx="9144000" cy="5143537"/>
          </a:xfrm>
        </p:spPr>
        <p:txBody>
          <a:bodyPr/>
          <a:lstStyle>
            <a:lvl1pPr marL="0" indent="0">
              <a:defRPr baseline="0">
                <a:solidFill>
                  <a:srgbClr val="333333"/>
                </a:solidFill>
              </a:defRPr>
            </a:lvl1pPr>
            <a:lvl2pPr marL="517575" indent="-343026">
              <a:defRPr/>
            </a:lvl2pPr>
            <a:lvl3pPr marL="859083" indent="-341508">
              <a:defRPr/>
            </a:lvl3pPr>
          </a:lstStyle>
          <a:p>
            <a:pPr lvl="0"/>
            <a:r>
              <a:rPr lang="ru-RU" dirty="0" smtClean="0"/>
              <a:t>Образец текста</a:t>
            </a:r>
          </a:p>
          <a:p>
            <a:pPr lvl="1"/>
            <a:r>
              <a:rPr lang="ru-RU" dirty="0" smtClean="0"/>
              <a:t> 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Заголовок 1"/>
          <p:cNvSpPr txBox="1">
            <a:spLocks/>
          </p:cNvSpPr>
          <p:nvPr userDrawn="1"/>
        </p:nvSpPr>
        <p:spPr>
          <a:xfrm>
            <a:off x="0" y="571482"/>
            <a:ext cx="9144000" cy="1000132"/>
          </a:xfrm>
          <a:prstGeom prst="rect">
            <a:avLst/>
          </a:prstGeom>
          <a:blipFill>
            <a:blip r:embed="rId2" cstate="print"/>
            <a:stretch>
              <a:fillRect/>
            </a:stretch>
          </a:blipFill>
        </p:spPr>
        <p:txBody>
          <a:bodyPr vert="horz" lIns="87424" tIns="43713" rIns="87424" bIns="43713" rtlCol="0" anchor="ctr">
            <a:noAutofit/>
          </a:bodyPr>
          <a:lstStyle/>
          <a:p>
            <a:pPr marL="0" marR="0" lvl="0" indent="0" algn="l" defTabSz="655695" rtl="0" eaLnBrk="1" fontAlgn="auto" latinLnBrk="0" hangingPunct="1">
              <a:lnSpc>
                <a:spcPct val="100000"/>
              </a:lnSpc>
              <a:spcBef>
                <a:spcPts val="0"/>
              </a:spcBef>
              <a:spcAft>
                <a:spcPts val="0"/>
              </a:spcAft>
              <a:buClrTx/>
              <a:buSzTx/>
              <a:buFontTx/>
              <a:buNone/>
              <a:tabLst/>
              <a:defRPr/>
            </a:pPr>
            <a:endParaRPr kumimoji="0" lang="ru-RU" sz="2900" b="1" i="0" u="none" strike="noStrike" kern="1200" cap="none" spc="0" normalizeH="0" baseline="0" noProof="0" dirty="0">
              <a:ln>
                <a:noFill/>
              </a:ln>
              <a:solidFill>
                <a:srgbClr val="CC0000"/>
              </a:solidFill>
              <a:effectLst/>
              <a:uLnTx/>
              <a:uFillTx/>
              <a:latin typeface="Arial Narrow" pitchFamily="34" charset="0"/>
              <a:ea typeface="+mj-ea"/>
              <a:cs typeface="+mj-cs"/>
            </a:endParaRPr>
          </a:p>
        </p:txBody>
      </p:sp>
    </p:spTree>
    <p:extLst>
      <p:ext uri="{BB962C8B-B14F-4D97-AF65-F5344CB8AC3E}">
        <p14:creationId xmlns:p14="http://schemas.microsoft.com/office/powerpoint/2010/main" val="1142989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500045"/>
            <a:ext cx="9144000" cy="6215107"/>
          </a:xfrm>
          <a:prstGeom prst="rect">
            <a:avLst/>
          </a:prstGeom>
        </p:spPr>
        <p:txBody>
          <a:bodyPr vert="horz" lIns="87424" tIns="43713" rIns="87424" bIns="43713" rtlCol="0">
            <a:noAutofit/>
          </a:bodyPr>
          <a:lstStyle/>
          <a:p>
            <a:pPr marL="0" marR="0" lvl="0" indent="0" algn="just" defTabSz="655695" rtl="0" eaLnBrk="1" fontAlgn="auto" latinLnBrk="0" hangingPunct="1">
              <a:lnSpc>
                <a:spcPct val="100000"/>
              </a:lnSpc>
              <a:spcBef>
                <a:spcPts val="383"/>
              </a:spcBef>
              <a:spcAft>
                <a:spcPts val="383"/>
              </a:spcAft>
              <a:buClrTx/>
              <a:buSzTx/>
              <a:buFont typeface="Arial" panose="020B0604020202020204" pitchFamily="34" charset="0"/>
              <a:buNone/>
              <a:tabLst/>
              <a:defRPr/>
            </a:pPr>
            <a:r>
              <a:rPr lang="ru-RU" dirty="0" smtClean="0"/>
              <a:t>Образец текста </a:t>
            </a:r>
          </a:p>
          <a:p>
            <a:pPr marL="517575" marR="0" lvl="1" indent="-343026" algn="l" defTabSz="655695" rtl="0" eaLnBrk="1" fontAlgn="auto" latinLnBrk="0" hangingPunct="1">
              <a:lnSpc>
                <a:spcPct val="90000"/>
              </a:lnSpc>
              <a:spcBef>
                <a:spcPts val="287"/>
              </a:spcBef>
              <a:spcAft>
                <a:spcPts val="0"/>
              </a:spcAft>
              <a:buClr>
                <a:srgbClr val="C00000"/>
              </a:buClr>
              <a:buSzPct val="80000"/>
              <a:buFont typeface="Wingdings 3" pitchFamily="18" charset="2"/>
              <a:buChar char="´"/>
              <a:tabLst/>
              <a:defRPr/>
            </a:pPr>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TextBox 10"/>
          <p:cNvSpPr txBox="1"/>
          <p:nvPr userDrawn="1"/>
        </p:nvSpPr>
        <p:spPr>
          <a:xfrm>
            <a:off x="7429522" y="59278"/>
            <a:ext cx="1714513" cy="334513"/>
          </a:xfrm>
          <a:prstGeom prst="rect">
            <a:avLst/>
          </a:prstGeom>
          <a:noFill/>
        </p:spPr>
        <p:txBody>
          <a:bodyPr wrap="square" lIns="87424" tIns="43713" rIns="87424" bIns="43713" rtlCol="0">
            <a:spAutoFit/>
          </a:bodyPr>
          <a:lstStyle/>
          <a:p>
            <a:pPr algn="r" defTabSz="0"/>
            <a:r>
              <a:rPr lang="en-US" sz="1600" b="1" baseline="0" dirty="0" smtClean="0">
                <a:solidFill>
                  <a:srgbClr val="C00000"/>
                </a:solidFill>
                <a:latin typeface="Arial Narrow" pitchFamily="34" charset="0"/>
              </a:rPr>
              <a:t>@buhexpert8.ru</a:t>
            </a:r>
            <a:endParaRPr lang="ru-RU" sz="1600" b="1" baseline="0" dirty="0" smtClean="0">
              <a:solidFill>
                <a:srgbClr val="CC0000"/>
              </a:solidFill>
              <a:latin typeface="Arial Narrow" pitchFamily="34" charset="0"/>
            </a:endParaRPr>
          </a:p>
        </p:txBody>
      </p:sp>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 y="6715159"/>
            <a:ext cx="9143426" cy="104303"/>
          </a:xfrm>
          <a:prstGeom prst="rect">
            <a:avLst/>
          </a:prstGeom>
        </p:spPr>
      </p:pic>
      <p:pic>
        <p:nvPicPr>
          <p:cNvPr id="7" name="Рисунок 6" descr="logo-ppt обрезка.png"/>
          <p:cNvPicPr>
            <a:picLocks noChangeAspect="1"/>
          </p:cNvPicPr>
          <p:nvPr userDrawn="1"/>
        </p:nvPicPr>
        <p:blipFill>
          <a:blip r:embed="rId5" cstate="print"/>
          <a:stretch>
            <a:fillRect/>
          </a:stretch>
        </p:blipFill>
        <p:spPr>
          <a:xfrm>
            <a:off x="45605" y="71405"/>
            <a:ext cx="2026071" cy="428647"/>
          </a:xfrm>
          <a:prstGeom prst="rect">
            <a:avLst/>
          </a:prstGeom>
        </p:spPr>
      </p:pic>
    </p:spTree>
    <p:extLst>
      <p:ext uri="{BB962C8B-B14F-4D97-AF65-F5344CB8AC3E}">
        <p14:creationId xmlns:p14="http://schemas.microsoft.com/office/powerpoint/2010/main" val="4261110814"/>
      </p:ext>
    </p:extLst>
  </p:cSld>
  <p:clrMap bg1="lt1" tx1="dk1" bg2="lt2" tx2="dk2" accent1="accent1" accent2="accent2" accent3="accent3" accent4="accent4" accent5="accent5" accent6="accent6" hlink="hlink" folHlink="folHlink"/>
  <p:sldLayoutIdLst>
    <p:sldLayoutId id="2147484684" r:id="rId1"/>
    <p:sldLayoutId id="2147484680" r:id="rId2"/>
  </p:sldLayoutIdLst>
  <p:txStyles>
    <p:titleStyle>
      <a:lvl1pPr algn="l" defTabSz="655695" rtl="0" eaLnBrk="1" latinLnBrk="0" hangingPunct="1">
        <a:lnSpc>
          <a:spcPct val="100000"/>
        </a:lnSpc>
        <a:spcBef>
          <a:spcPts val="957"/>
        </a:spcBef>
        <a:spcAft>
          <a:spcPts val="957"/>
        </a:spcAft>
        <a:buNone/>
        <a:defRPr sz="2600" b="1" kern="1200">
          <a:solidFill>
            <a:srgbClr val="CC0000"/>
          </a:solidFill>
          <a:latin typeface="Arial Narrow" pitchFamily="34" charset="0"/>
          <a:ea typeface="+mj-ea"/>
          <a:cs typeface="+mj-cs"/>
        </a:defRPr>
      </a:lvl1pPr>
    </p:titleStyle>
    <p:bodyStyle>
      <a:lvl1pPr marL="0" marR="0" indent="174549" algn="just" defTabSz="655695" rtl="0" eaLnBrk="1" fontAlgn="auto" latinLnBrk="0" hangingPunct="1">
        <a:lnSpc>
          <a:spcPct val="100000"/>
        </a:lnSpc>
        <a:spcBef>
          <a:spcPts val="383"/>
        </a:spcBef>
        <a:spcAft>
          <a:spcPts val="383"/>
        </a:spcAft>
        <a:buClrTx/>
        <a:buSzTx/>
        <a:buFont typeface="Arial" panose="020B0604020202020204" pitchFamily="34" charset="0"/>
        <a:buNone/>
        <a:tabLst/>
        <a:defRPr sz="2600" kern="1200" baseline="0">
          <a:solidFill>
            <a:srgbClr val="333333"/>
          </a:solidFill>
          <a:latin typeface="Arial Narrow" pitchFamily="34" charset="0"/>
          <a:ea typeface="+mn-ea"/>
          <a:cs typeface="+mn-cs"/>
        </a:defRPr>
      </a:lvl1pPr>
      <a:lvl2pPr marL="517575" marR="0" indent="-343026" algn="l" defTabSz="655695" rtl="0" eaLnBrk="1" fontAlgn="auto" latinLnBrk="0" hangingPunct="1">
        <a:lnSpc>
          <a:spcPct val="90000"/>
        </a:lnSpc>
        <a:spcBef>
          <a:spcPts val="287"/>
        </a:spcBef>
        <a:spcAft>
          <a:spcPts val="0"/>
        </a:spcAft>
        <a:buClr>
          <a:srgbClr val="C00000"/>
        </a:buClr>
        <a:buSzPct val="80000"/>
        <a:buFont typeface="Wingdings 3" pitchFamily="18" charset="2"/>
        <a:buChar char="´"/>
        <a:tabLst/>
        <a:defRPr sz="2600" kern="1200">
          <a:solidFill>
            <a:srgbClr val="333333"/>
          </a:solidFill>
          <a:latin typeface="Arial Narrow" pitchFamily="34" charset="0"/>
          <a:ea typeface="+mn-ea"/>
          <a:cs typeface="+mn-cs"/>
        </a:defRPr>
      </a:lvl2pPr>
      <a:lvl3pPr marL="859083" indent="-341508" algn="l" defTabSz="655695" rtl="0" eaLnBrk="1" latinLnBrk="0" hangingPunct="1">
        <a:lnSpc>
          <a:spcPct val="90000"/>
        </a:lnSpc>
        <a:spcBef>
          <a:spcPts val="287"/>
        </a:spcBef>
        <a:buClr>
          <a:srgbClr val="C00000"/>
        </a:buClr>
        <a:buFont typeface="Arial" panose="020B0604020202020204" pitchFamily="34" charset="0"/>
        <a:buChar char="•"/>
        <a:defRPr sz="2600" kern="1200">
          <a:solidFill>
            <a:srgbClr val="333333"/>
          </a:solidFill>
          <a:latin typeface="Arial Narrow" pitchFamily="34" charset="0"/>
          <a:ea typeface="+mn-ea"/>
          <a:cs typeface="+mn-cs"/>
        </a:defRPr>
      </a:lvl3pPr>
      <a:lvl4pPr marL="1117111" indent="-244368" algn="l" defTabSz="655695" rtl="0" eaLnBrk="1" latinLnBrk="0" hangingPunct="1">
        <a:lnSpc>
          <a:spcPct val="90000"/>
        </a:lnSpc>
        <a:spcBef>
          <a:spcPts val="287"/>
        </a:spcBef>
        <a:buFont typeface="Arial" panose="020B0604020202020204" pitchFamily="34" charset="0"/>
        <a:buChar char="•"/>
        <a:defRPr sz="2600" kern="1200">
          <a:solidFill>
            <a:srgbClr val="333333"/>
          </a:solidFill>
          <a:latin typeface="Arial Narrow" pitchFamily="34" charset="0"/>
          <a:ea typeface="+mn-ea"/>
          <a:cs typeface="+mn-cs"/>
        </a:defRPr>
      </a:lvl4pPr>
      <a:lvl5pPr marL="1369067" indent="-251957" algn="l" defTabSz="655695" rtl="0" eaLnBrk="1" latinLnBrk="0" hangingPunct="1">
        <a:lnSpc>
          <a:spcPct val="90000"/>
        </a:lnSpc>
        <a:spcBef>
          <a:spcPts val="287"/>
        </a:spcBef>
        <a:buFont typeface="Arial" pitchFamily="34" charset="0"/>
        <a:buChar char="•"/>
        <a:defRPr sz="2600" kern="1200">
          <a:solidFill>
            <a:srgbClr val="333333"/>
          </a:solidFill>
          <a:latin typeface="Arial Narrow" pitchFamily="34" charset="0"/>
          <a:ea typeface="+mn-ea"/>
          <a:cs typeface="+mn-cs"/>
        </a:defRPr>
      </a:lvl5pPr>
      <a:lvl6pPr marL="1803163" indent="-163924" algn="l" defTabSz="655695" rtl="0" eaLnBrk="1" latinLnBrk="0" hangingPunct="1">
        <a:lnSpc>
          <a:spcPct val="90000"/>
        </a:lnSpc>
        <a:spcBef>
          <a:spcPts val="360"/>
        </a:spcBef>
        <a:buFont typeface="Arial" panose="020B0604020202020204" pitchFamily="34" charset="0"/>
        <a:buChar char="•"/>
        <a:defRPr sz="1400" kern="1200">
          <a:solidFill>
            <a:schemeClr val="tx1"/>
          </a:solidFill>
          <a:latin typeface="+mn-lt"/>
          <a:ea typeface="+mn-ea"/>
          <a:cs typeface="+mn-cs"/>
        </a:defRPr>
      </a:lvl6pPr>
      <a:lvl7pPr marL="2131011" indent="-163924" algn="l" defTabSz="655695" rtl="0" eaLnBrk="1" latinLnBrk="0" hangingPunct="1">
        <a:lnSpc>
          <a:spcPct val="90000"/>
        </a:lnSpc>
        <a:spcBef>
          <a:spcPts val="360"/>
        </a:spcBef>
        <a:buFont typeface="Arial" panose="020B0604020202020204" pitchFamily="34" charset="0"/>
        <a:buChar char="•"/>
        <a:defRPr sz="1400" kern="1200">
          <a:solidFill>
            <a:schemeClr val="tx1"/>
          </a:solidFill>
          <a:latin typeface="+mn-lt"/>
          <a:ea typeface="+mn-ea"/>
          <a:cs typeface="+mn-cs"/>
        </a:defRPr>
      </a:lvl7pPr>
      <a:lvl8pPr marL="2458858" indent="-163924" algn="l" defTabSz="655695" rtl="0" eaLnBrk="1" latinLnBrk="0" hangingPunct="1">
        <a:lnSpc>
          <a:spcPct val="90000"/>
        </a:lnSpc>
        <a:spcBef>
          <a:spcPts val="360"/>
        </a:spcBef>
        <a:buFont typeface="Arial" panose="020B0604020202020204" pitchFamily="34" charset="0"/>
        <a:buChar char="•"/>
        <a:defRPr sz="1400" kern="1200">
          <a:solidFill>
            <a:schemeClr val="tx1"/>
          </a:solidFill>
          <a:latin typeface="+mn-lt"/>
          <a:ea typeface="+mn-ea"/>
          <a:cs typeface="+mn-cs"/>
        </a:defRPr>
      </a:lvl8pPr>
      <a:lvl9pPr marL="2786707" indent="-163924" algn="l" defTabSz="655695" rtl="0" eaLnBrk="1" latinLnBrk="0" hangingPunct="1">
        <a:lnSpc>
          <a:spcPct val="90000"/>
        </a:lnSpc>
        <a:spcBef>
          <a:spcPts val="360"/>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55695" rtl="0" eaLnBrk="1" latinLnBrk="0" hangingPunct="1">
        <a:defRPr sz="1400" kern="1200">
          <a:solidFill>
            <a:schemeClr val="tx1"/>
          </a:solidFill>
          <a:latin typeface="+mn-lt"/>
          <a:ea typeface="+mn-ea"/>
          <a:cs typeface="+mn-cs"/>
        </a:defRPr>
      </a:lvl1pPr>
      <a:lvl2pPr marL="327849" algn="l" defTabSz="655695" rtl="0" eaLnBrk="1" latinLnBrk="0" hangingPunct="1">
        <a:defRPr sz="1400" kern="1200">
          <a:solidFill>
            <a:schemeClr val="tx1"/>
          </a:solidFill>
          <a:latin typeface="+mn-lt"/>
          <a:ea typeface="+mn-ea"/>
          <a:cs typeface="+mn-cs"/>
        </a:defRPr>
      </a:lvl2pPr>
      <a:lvl3pPr marL="655695" algn="l" defTabSz="655695" rtl="0" eaLnBrk="1" latinLnBrk="0" hangingPunct="1">
        <a:defRPr sz="1400" kern="1200">
          <a:solidFill>
            <a:schemeClr val="tx1"/>
          </a:solidFill>
          <a:latin typeface="+mn-lt"/>
          <a:ea typeface="+mn-ea"/>
          <a:cs typeface="+mn-cs"/>
        </a:defRPr>
      </a:lvl3pPr>
      <a:lvl4pPr marL="983544" algn="l" defTabSz="655695" rtl="0" eaLnBrk="1" latinLnBrk="0" hangingPunct="1">
        <a:defRPr sz="1400" kern="1200">
          <a:solidFill>
            <a:schemeClr val="tx1"/>
          </a:solidFill>
          <a:latin typeface="+mn-lt"/>
          <a:ea typeface="+mn-ea"/>
          <a:cs typeface="+mn-cs"/>
        </a:defRPr>
      </a:lvl4pPr>
      <a:lvl5pPr marL="1311391" algn="l" defTabSz="655695" rtl="0" eaLnBrk="1" latinLnBrk="0" hangingPunct="1">
        <a:defRPr sz="1400" kern="1200">
          <a:solidFill>
            <a:schemeClr val="tx1"/>
          </a:solidFill>
          <a:latin typeface="+mn-lt"/>
          <a:ea typeface="+mn-ea"/>
          <a:cs typeface="+mn-cs"/>
        </a:defRPr>
      </a:lvl5pPr>
      <a:lvl6pPr marL="1639240" algn="l" defTabSz="655695" rtl="0" eaLnBrk="1" latinLnBrk="0" hangingPunct="1">
        <a:defRPr sz="1400" kern="1200">
          <a:solidFill>
            <a:schemeClr val="tx1"/>
          </a:solidFill>
          <a:latin typeface="+mn-lt"/>
          <a:ea typeface="+mn-ea"/>
          <a:cs typeface="+mn-cs"/>
        </a:defRPr>
      </a:lvl6pPr>
      <a:lvl7pPr marL="1967087" algn="l" defTabSz="655695" rtl="0" eaLnBrk="1" latinLnBrk="0" hangingPunct="1">
        <a:defRPr sz="1400" kern="1200">
          <a:solidFill>
            <a:schemeClr val="tx1"/>
          </a:solidFill>
          <a:latin typeface="+mn-lt"/>
          <a:ea typeface="+mn-ea"/>
          <a:cs typeface="+mn-cs"/>
        </a:defRPr>
      </a:lvl7pPr>
      <a:lvl8pPr marL="2294934" algn="l" defTabSz="655695" rtl="0" eaLnBrk="1" latinLnBrk="0" hangingPunct="1">
        <a:defRPr sz="1400" kern="1200">
          <a:solidFill>
            <a:schemeClr val="tx1"/>
          </a:solidFill>
          <a:latin typeface="+mn-lt"/>
          <a:ea typeface="+mn-ea"/>
          <a:cs typeface="+mn-cs"/>
        </a:defRPr>
      </a:lvl8pPr>
      <a:lvl9pPr marL="2622784" algn="l" defTabSz="65569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mailto:mail@buhexpert8.ru"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0" y="5444154"/>
            <a:ext cx="9144000" cy="1200329"/>
          </a:xfrm>
          <a:prstGeom prst="rect">
            <a:avLst/>
          </a:prstGeom>
          <a:blipFill>
            <a:blip r:embed="rId3" cstate="print"/>
            <a:stretch>
              <a:fillRect/>
            </a:stretch>
          </a:blipFill>
        </p:spPr>
        <p:txBody>
          <a:bodyPr vert="horz" lIns="87424" tIns="43713" rIns="87424" bIns="43713" rtlCol="0" anchor="ctr">
            <a:noAutofit/>
          </a:bodyPr>
          <a:lstStyle/>
          <a:p>
            <a:pPr algn="ctr" defTabSz="655695">
              <a:spcBef>
                <a:spcPts val="957"/>
              </a:spcBef>
              <a:spcAft>
                <a:spcPts val="957"/>
              </a:spcAft>
            </a:pPr>
            <a:r>
              <a:rPr lang="ru-RU" sz="3600" b="1" dirty="0" smtClean="0">
                <a:solidFill>
                  <a:srgbClr val="002060"/>
                </a:solidFill>
                <a:latin typeface="Arial Narrow" pitchFamily="34" charset="0"/>
              </a:rPr>
              <a:t>ГОДОВАЯ ОТЧЕТНОСТЬ 2017</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9" y="620687"/>
            <a:ext cx="4176464" cy="4176465"/>
          </a:xfrm>
          <a:prstGeom prst="rect">
            <a:avLst/>
          </a:prstGeom>
        </p:spPr>
      </p:pic>
    </p:spTree>
    <p:extLst>
      <p:ext uri="{BB962C8B-B14F-4D97-AF65-F5344CB8AC3E}">
        <p14:creationId xmlns:p14="http://schemas.microsoft.com/office/powerpoint/2010/main" val="3498570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тикер_желтый_мини.png"/>
          <p:cNvPicPr>
            <a:picLocks noChangeAspect="1"/>
          </p:cNvPicPr>
          <p:nvPr/>
        </p:nvPicPr>
        <p:blipFill>
          <a:blip r:embed="rId3"/>
          <a:stretch>
            <a:fillRect/>
          </a:stretch>
        </p:blipFill>
        <p:spPr>
          <a:xfrm>
            <a:off x="7870209" y="5357828"/>
            <a:ext cx="1273796" cy="1357320"/>
          </a:xfrm>
          <a:prstGeom prst="rect">
            <a:avLst/>
          </a:prstGeom>
        </p:spPr>
      </p:pic>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ПОЗНАКОМИМСЯ</a:t>
            </a:r>
            <a:r>
              <a:rPr lang="en-US" sz="2800" b="1" dirty="0" smtClean="0">
                <a:solidFill>
                  <a:srgbClr val="002060"/>
                </a:solidFill>
                <a:latin typeface="Arial Narrow" pitchFamily="34" charset="0"/>
              </a:rPr>
              <a:t>!</a:t>
            </a:r>
            <a:endParaRPr lang="ru-RU" sz="2800" b="1" dirty="0" smtClean="0">
              <a:solidFill>
                <a:srgbClr val="002060"/>
              </a:solidFill>
              <a:latin typeface="Arial Narrow" pitchFamily="34" charset="0"/>
            </a:endParaRPr>
          </a:p>
        </p:txBody>
      </p:sp>
      <p:sp>
        <p:nvSpPr>
          <p:cNvPr id="4" name="Содержимое 3"/>
          <p:cNvSpPr>
            <a:spLocks noGrp="1"/>
          </p:cNvSpPr>
          <p:nvPr>
            <p:ph idx="1"/>
          </p:nvPr>
        </p:nvSpPr>
        <p:spPr>
          <a:xfrm>
            <a:off x="8708" y="2071677"/>
            <a:ext cx="9144000" cy="3714777"/>
          </a:xfrm>
        </p:spPr>
        <p:txBody>
          <a:bodyPr/>
          <a:lstStyle/>
          <a:p>
            <a:pPr algn="l" defTabSz="874262" eaLnBrk="0" fontAlgn="base" hangingPunct="0">
              <a:spcBef>
                <a:spcPct val="0"/>
              </a:spcBef>
              <a:spcAft>
                <a:spcPct val="0"/>
              </a:spcAft>
            </a:pPr>
            <a:r>
              <a:rPr lang="ru-RU" altLang="ru-RU" sz="3200" dirty="0" smtClean="0">
                <a:solidFill>
                  <a:srgbClr val="292929"/>
                </a:solidFill>
              </a:rPr>
              <a:t>   </a:t>
            </a:r>
            <a:r>
              <a:rPr lang="ru-RU" altLang="ru-RU" sz="3200" b="1" dirty="0" smtClean="0">
                <a:solidFill>
                  <a:srgbClr val="292929"/>
                </a:solidFill>
              </a:rPr>
              <a:t>1</a:t>
            </a:r>
            <a:r>
              <a:rPr lang="ru-RU" altLang="ru-RU" sz="3200" dirty="0" smtClean="0">
                <a:solidFill>
                  <a:srgbClr val="292929"/>
                </a:solidFill>
              </a:rPr>
              <a:t> - Вы впервые на нашем семинаре по Отчетности</a:t>
            </a:r>
            <a:br>
              <a:rPr lang="ru-RU" altLang="ru-RU" sz="3200" dirty="0" smtClean="0">
                <a:solidFill>
                  <a:srgbClr val="292929"/>
                </a:solidFill>
              </a:rPr>
            </a:br>
            <a:endParaRPr lang="ru-RU" altLang="ru-RU" sz="3200" dirty="0" smtClean="0">
              <a:solidFill>
                <a:srgbClr val="292929"/>
              </a:solidFill>
            </a:endParaRPr>
          </a:p>
          <a:p>
            <a:pPr algn="l" defTabSz="874262" eaLnBrk="0" fontAlgn="base" hangingPunct="0">
              <a:spcBef>
                <a:spcPct val="0"/>
              </a:spcBef>
              <a:spcAft>
                <a:spcPct val="0"/>
              </a:spcAft>
            </a:pPr>
            <a:r>
              <a:rPr lang="ru-RU" altLang="ru-RU" sz="3200" dirty="0" smtClean="0">
                <a:solidFill>
                  <a:srgbClr val="292929"/>
                </a:solidFill>
              </a:rPr>
              <a:t>   </a:t>
            </a:r>
            <a:r>
              <a:rPr lang="ru-RU" altLang="ru-RU" sz="3200" b="1" dirty="0" smtClean="0">
                <a:solidFill>
                  <a:srgbClr val="292929"/>
                </a:solidFill>
              </a:rPr>
              <a:t>2</a:t>
            </a:r>
            <a:r>
              <a:rPr lang="ru-RU" altLang="ru-RU" sz="3200" dirty="0" smtClean="0">
                <a:solidFill>
                  <a:srgbClr val="292929"/>
                </a:solidFill>
              </a:rPr>
              <a:t> – Ранее уже принимали участие в наших эфирах по     Отчетности в 1С</a:t>
            </a:r>
            <a:br>
              <a:rPr lang="ru-RU" altLang="ru-RU" sz="3200" dirty="0" smtClean="0">
                <a:solidFill>
                  <a:srgbClr val="292929"/>
                </a:solidFill>
              </a:rPr>
            </a:br>
            <a:endParaRPr lang="en-US" altLang="ru-RU" sz="3200" dirty="0" smtClean="0">
              <a:solidFill>
                <a:srgbClr val="292929"/>
              </a:solidFill>
            </a:endParaRPr>
          </a:p>
          <a:p>
            <a:pPr algn="l" defTabSz="874262" eaLnBrk="0" fontAlgn="base" hangingPunct="0">
              <a:spcBef>
                <a:spcPct val="0"/>
              </a:spcBef>
              <a:spcAft>
                <a:spcPct val="0"/>
              </a:spcAft>
            </a:pPr>
            <a:r>
              <a:rPr lang="ru-RU" altLang="ru-RU" sz="3200" dirty="0" smtClean="0">
                <a:solidFill>
                  <a:srgbClr val="292929"/>
                </a:solidFill>
              </a:rPr>
              <a:t>   </a:t>
            </a:r>
            <a:r>
              <a:rPr lang="en-US" altLang="ru-RU" sz="3200" b="1" dirty="0" smtClean="0">
                <a:solidFill>
                  <a:srgbClr val="292929"/>
                </a:solidFill>
              </a:rPr>
              <a:t>3</a:t>
            </a:r>
            <a:r>
              <a:rPr lang="en-US" altLang="ru-RU" sz="3200" dirty="0" smtClean="0">
                <a:solidFill>
                  <a:srgbClr val="292929"/>
                </a:solidFill>
              </a:rPr>
              <a:t> – </a:t>
            </a:r>
            <a:r>
              <a:rPr lang="ru-RU" altLang="ru-RU" sz="3200" dirty="0" smtClean="0">
                <a:solidFill>
                  <a:srgbClr val="292929"/>
                </a:solidFill>
              </a:rPr>
              <a:t>С нами с 2011 года!</a:t>
            </a:r>
          </a:p>
        </p:txBody>
      </p:sp>
      <p:sp>
        <p:nvSpPr>
          <p:cNvPr id="5" name="TextBox 4"/>
          <p:cNvSpPr txBox="1"/>
          <p:nvPr/>
        </p:nvSpPr>
        <p:spPr>
          <a:xfrm>
            <a:off x="8021710" y="5786466"/>
            <a:ext cx="1122294" cy="642278"/>
          </a:xfrm>
          <a:prstGeom prst="rect">
            <a:avLst/>
          </a:prstGeom>
          <a:noFill/>
        </p:spPr>
        <p:txBody>
          <a:bodyPr wrap="square" lIns="87424" tIns="43713" rIns="87424" bIns="43713" rtlCol="0" anchor="ctr" anchorCtr="0">
            <a:spAutoFit/>
            <a:scene3d>
              <a:camera prst="orthographicFront">
                <a:rot lat="0" lon="0" rev="900000"/>
              </a:camera>
              <a:lightRig rig="threePt" dir="t"/>
            </a:scene3d>
          </a:bodyPr>
          <a:lstStyle/>
          <a:p>
            <a:pPr algn="ctr" defTabSz="655695"/>
            <a:r>
              <a:rPr lang="ru-RU" sz="1200" dirty="0" smtClean="0">
                <a:solidFill>
                  <a:srgbClr val="002060"/>
                </a:solidFill>
                <a:latin typeface="Candara" pitchFamily="34" charset="0"/>
              </a:rPr>
              <a:t>ГОДОВАЯ </a:t>
            </a:r>
          </a:p>
          <a:p>
            <a:pPr algn="ctr" defTabSz="655695"/>
            <a:r>
              <a:rPr lang="ru-RU" sz="1200" dirty="0" smtClean="0">
                <a:solidFill>
                  <a:srgbClr val="002060"/>
                </a:solidFill>
                <a:latin typeface="Candara" pitchFamily="34" charset="0"/>
              </a:rPr>
              <a:t>ОТЧЕТНОСТЬ </a:t>
            </a:r>
          </a:p>
          <a:p>
            <a:pPr algn="ctr" defTabSz="655695"/>
            <a:r>
              <a:rPr lang="ru-RU" sz="1200" dirty="0" smtClean="0">
                <a:solidFill>
                  <a:srgbClr val="002060"/>
                </a:solidFill>
                <a:latin typeface="Candara" pitchFamily="34" charset="0"/>
              </a:rPr>
              <a:t>2017</a:t>
            </a:r>
          </a:p>
        </p:txBody>
      </p:sp>
    </p:spTree>
    <p:extLst>
      <p:ext uri="{BB962C8B-B14F-4D97-AF65-F5344CB8AC3E}">
        <p14:creationId xmlns:p14="http://schemas.microsoft.com/office/powerpoint/2010/main" val="3635562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ЛЕКТОР – ОЛЬГА ШЕРСТ</a:t>
            </a:r>
          </a:p>
        </p:txBody>
      </p:sp>
      <p:pic>
        <p:nvPicPr>
          <p:cNvPr id="6" name="Picture 2" descr="C:\Users\PavelSh\YandexDisk\0. Профбух\01. Дизайн\7. Фотографии Профбух\01. Ольга Шерснева\Sherst-small.jpg"/>
          <p:cNvPicPr>
            <a:picLocks noGrp="1" noChangeAspect="1" noChangeArrowheads="1"/>
          </p:cNvPicPr>
          <p:nvPr>
            <p:ph idx="1"/>
          </p:nvPr>
        </p:nvPicPr>
        <p:blipFill>
          <a:blip r:embed="rId3" cstate="print"/>
          <a:srcRect/>
          <a:stretch>
            <a:fillRect/>
          </a:stretch>
        </p:blipFill>
        <p:spPr bwMode="auto">
          <a:xfrm>
            <a:off x="3428992" y="1611631"/>
            <a:ext cx="1745935" cy="1745935"/>
          </a:xfrm>
          <a:prstGeom prst="rect">
            <a:avLst/>
          </a:prstGeom>
          <a:noFill/>
          <a:ln w="9525">
            <a:noFill/>
            <a:miter lim="800000"/>
            <a:headEnd/>
            <a:tailEnd/>
          </a:ln>
        </p:spPr>
      </p:pic>
      <p:pic>
        <p:nvPicPr>
          <p:cNvPr id="7" name="Picture 3" descr="C:\Users\PavelSh\YandexDisk\0. Профбух\02. Ланчи\03 Курс - Бух\book\1.jpg"/>
          <p:cNvPicPr>
            <a:picLocks noChangeAspect="1" noChangeArrowheads="1"/>
          </p:cNvPicPr>
          <p:nvPr/>
        </p:nvPicPr>
        <p:blipFill>
          <a:blip r:embed="rId4"/>
          <a:srcRect/>
          <a:stretch>
            <a:fillRect/>
          </a:stretch>
        </p:blipFill>
        <p:spPr bwMode="auto">
          <a:xfrm>
            <a:off x="285725" y="3444901"/>
            <a:ext cx="2143125" cy="3198809"/>
          </a:xfrm>
          <a:prstGeom prst="rect">
            <a:avLst/>
          </a:prstGeom>
          <a:noFill/>
          <a:ln w="9525">
            <a:noFill/>
            <a:miter lim="800000"/>
            <a:headEnd/>
            <a:tailEnd/>
          </a:ln>
        </p:spPr>
      </p:pic>
      <p:pic>
        <p:nvPicPr>
          <p:cNvPr id="10" name="Picture 4" descr="C:\Users\PavelSh\YandexDisk\0. Профбух\02. Ланчи\03 Курс - Бух\book\2.jpg"/>
          <p:cNvPicPr>
            <a:picLocks noChangeAspect="1" noChangeArrowheads="1"/>
          </p:cNvPicPr>
          <p:nvPr/>
        </p:nvPicPr>
        <p:blipFill>
          <a:blip r:embed="rId5"/>
          <a:srcRect/>
          <a:stretch>
            <a:fillRect/>
          </a:stretch>
        </p:blipFill>
        <p:spPr bwMode="auto">
          <a:xfrm>
            <a:off x="3286125" y="3452844"/>
            <a:ext cx="2266950" cy="3190875"/>
          </a:xfrm>
          <a:prstGeom prst="rect">
            <a:avLst/>
          </a:prstGeom>
          <a:noFill/>
          <a:ln w="9525">
            <a:noFill/>
            <a:miter lim="800000"/>
            <a:headEnd/>
            <a:tailEnd/>
          </a:ln>
        </p:spPr>
      </p:pic>
      <p:pic>
        <p:nvPicPr>
          <p:cNvPr id="11" name="Picture 5" descr="C:\Users\PavelSh\YandexDisk\0. Профбух\02. Ланчи\03 Курс - Бух\book\2015.jpg"/>
          <p:cNvPicPr>
            <a:picLocks noChangeAspect="1" noChangeArrowheads="1"/>
          </p:cNvPicPr>
          <p:nvPr/>
        </p:nvPicPr>
        <p:blipFill>
          <a:blip r:embed="rId6"/>
          <a:srcRect/>
          <a:stretch>
            <a:fillRect/>
          </a:stretch>
        </p:blipFill>
        <p:spPr bwMode="auto">
          <a:xfrm>
            <a:off x="6337653" y="3510941"/>
            <a:ext cx="2449195" cy="3204209"/>
          </a:xfrm>
          <a:prstGeom prst="rect">
            <a:avLst/>
          </a:prstGeom>
          <a:noFill/>
          <a:ln w="9525">
            <a:noFill/>
            <a:miter lim="800000"/>
            <a:headEnd/>
            <a:tailEnd/>
          </a:ln>
        </p:spPr>
      </p:pic>
    </p:spTree>
    <p:extLst>
      <p:ext uri="{BB962C8B-B14F-4D97-AF65-F5344CB8AC3E}">
        <p14:creationId xmlns:p14="http://schemas.microsoft.com/office/powerpoint/2010/main" val="3606135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0" y="5444154"/>
            <a:ext cx="9144000" cy="1200329"/>
          </a:xfrm>
          <a:prstGeom prst="rect">
            <a:avLst/>
          </a:prstGeom>
          <a:blipFill>
            <a:blip r:embed="rId3" cstate="print"/>
            <a:stretch>
              <a:fillRect/>
            </a:stretch>
          </a:blipFill>
        </p:spPr>
        <p:txBody>
          <a:bodyPr vert="horz" lIns="87424" tIns="43713" rIns="87424" bIns="43713" rtlCol="0" anchor="ctr">
            <a:noAutofit/>
          </a:bodyPr>
          <a:lstStyle/>
          <a:p>
            <a:pPr algn="ctr" defTabSz="655695">
              <a:spcBef>
                <a:spcPts val="957"/>
              </a:spcBef>
              <a:spcAft>
                <a:spcPts val="957"/>
              </a:spcAft>
            </a:pPr>
            <a:r>
              <a:rPr lang="ru-RU" sz="3600" b="1" dirty="0" smtClean="0">
                <a:solidFill>
                  <a:srgbClr val="002060"/>
                </a:solidFill>
                <a:latin typeface="Arial Narrow" pitchFamily="34" charset="0"/>
              </a:rPr>
              <a:t>КАЛЕНДАРЬ СДАЧИ ОТЧЕТНОСТИ 2017г.</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9" y="620687"/>
            <a:ext cx="4176464" cy="4176465"/>
          </a:xfrm>
          <a:prstGeom prst="rect">
            <a:avLst/>
          </a:prstGeom>
        </p:spPr>
      </p:pic>
    </p:spTree>
    <p:extLst>
      <p:ext uri="{BB962C8B-B14F-4D97-AF65-F5344CB8AC3E}">
        <p14:creationId xmlns:p14="http://schemas.microsoft.com/office/powerpoint/2010/main" val="796594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spcBef>
                <a:spcPts val="957"/>
              </a:spcBef>
              <a:spcAft>
                <a:spcPts val="957"/>
              </a:spcAft>
            </a:pPr>
            <a:r>
              <a:rPr lang="ru-RU" sz="2800" b="1" dirty="0" smtClean="0">
                <a:solidFill>
                  <a:srgbClr val="002060"/>
                </a:solidFill>
                <a:latin typeface="Arial Narrow" pitchFamily="34" charset="0"/>
              </a:rPr>
              <a:t>КАЛЕНДАРЬ СДАЧИ ОТЧЕТНОСТИ 2017г.</a:t>
            </a:r>
          </a:p>
        </p:txBody>
      </p:sp>
      <p:pic>
        <p:nvPicPr>
          <p:cNvPr id="7" name="Рисунок 6"/>
          <p:cNvPicPr>
            <a:picLocks noChangeAspect="1"/>
          </p:cNvPicPr>
          <p:nvPr/>
        </p:nvPicPr>
        <p:blipFill>
          <a:blip r:embed="rId3"/>
          <a:stretch>
            <a:fillRect/>
          </a:stretch>
        </p:blipFill>
        <p:spPr>
          <a:xfrm>
            <a:off x="467544" y="1576382"/>
            <a:ext cx="7971428" cy="489523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spcBef>
                <a:spcPts val="957"/>
              </a:spcBef>
              <a:spcAft>
                <a:spcPts val="957"/>
              </a:spcAft>
            </a:pPr>
            <a:r>
              <a:rPr lang="ru-RU" sz="2800" b="1" dirty="0" smtClean="0">
                <a:solidFill>
                  <a:srgbClr val="002060"/>
                </a:solidFill>
                <a:latin typeface="Arial Narrow" pitchFamily="34" charset="0"/>
              </a:rPr>
              <a:t>КАЛЕНДАРЬ СДАЧИ ОТЧЕТНОСТИ 2017г.</a:t>
            </a:r>
          </a:p>
        </p:txBody>
      </p:sp>
      <p:pic>
        <p:nvPicPr>
          <p:cNvPr id="2" name="Объект 1"/>
          <p:cNvPicPr>
            <a:picLocks noGrp="1" noChangeAspect="1"/>
          </p:cNvPicPr>
          <p:nvPr>
            <p:ph idx="1"/>
          </p:nvPr>
        </p:nvPicPr>
        <p:blipFill>
          <a:blip r:embed="rId3"/>
          <a:stretch>
            <a:fillRect/>
          </a:stretch>
        </p:blipFill>
        <p:spPr>
          <a:xfrm>
            <a:off x="590232" y="2060848"/>
            <a:ext cx="7980952" cy="3428571"/>
          </a:xfrm>
          <a:prstGeom prst="rect">
            <a:avLst/>
          </a:prstGeom>
        </p:spPr>
      </p:pic>
    </p:spTree>
    <p:extLst>
      <p:ext uri="{BB962C8B-B14F-4D97-AF65-F5344CB8AC3E}">
        <p14:creationId xmlns:p14="http://schemas.microsoft.com/office/powerpoint/2010/main" val="2619021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spcBef>
                <a:spcPts val="957"/>
              </a:spcBef>
              <a:spcAft>
                <a:spcPts val="957"/>
              </a:spcAft>
            </a:pPr>
            <a:r>
              <a:rPr lang="ru-RU" sz="2800" b="1" dirty="0" smtClean="0">
                <a:solidFill>
                  <a:srgbClr val="002060"/>
                </a:solidFill>
                <a:latin typeface="Arial Narrow" pitchFamily="34" charset="0"/>
              </a:rPr>
              <a:t>КАЛЕНДАРЬ СДАЧИ ОТЧЕТНОСТИ 2017г.</a:t>
            </a:r>
          </a:p>
        </p:txBody>
      </p:sp>
      <p:sp>
        <p:nvSpPr>
          <p:cNvPr id="4" name="Содержимое 3"/>
          <p:cNvSpPr>
            <a:spLocks noGrp="1"/>
          </p:cNvSpPr>
          <p:nvPr>
            <p:ph idx="1"/>
          </p:nvPr>
        </p:nvSpPr>
        <p:spPr/>
        <p:txBody>
          <a:bodyPr/>
          <a:lstStyle/>
          <a:p>
            <a:r>
              <a:rPr lang="ru-RU" dirty="0" smtClean="0"/>
              <a:t> </a:t>
            </a:r>
            <a:endParaRPr lang="ru-RU" dirty="0"/>
          </a:p>
        </p:txBody>
      </p:sp>
      <p:pic>
        <p:nvPicPr>
          <p:cNvPr id="2" name="Рисунок 1"/>
          <p:cNvPicPr>
            <a:picLocks noChangeAspect="1"/>
          </p:cNvPicPr>
          <p:nvPr/>
        </p:nvPicPr>
        <p:blipFill>
          <a:blip r:embed="rId3"/>
          <a:stretch>
            <a:fillRect/>
          </a:stretch>
        </p:blipFill>
        <p:spPr>
          <a:xfrm>
            <a:off x="899592" y="1556342"/>
            <a:ext cx="7527576" cy="517408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0"/>
            <a:ext cx="9144000" cy="954107"/>
          </a:xfrm>
          <a:prstGeom prst="rect">
            <a:avLst/>
          </a:prstGeom>
        </p:spPr>
        <p:txBody>
          <a:bodyPr wrap="square">
            <a:spAutoFit/>
          </a:bodyPr>
          <a:lstStyle/>
          <a:p>
            <a:pPr lvl="0" defTabSz="685800">
              <a:defRPr/>
            </a:pPr>
            <a:r>
              <a:rPr lang="ru-RU" sz="2800" b="1" dirty="0" smtClean="0">
                <a:solidFill>
                  <a:srgbClr val="CC0000"/>
                </a:solidFill>
                <a:latin typeface="Arial Narrow" pitchFamily="34" charset="0"/>
              </a:rPr>
              <a:t>Календарь сдачи отчетности 2017г.</a:t>
            </a:r>
          </a:p>
          <a:p>
            <a:pPr lvl="0" defTabSz="685800">
              <a:defRPr/>
            </a:pPr>
            <a:r>
              <a:rPr lang="ru-RU" sz="2800" b="1" dirty="0" smtClean="0">
                <a:solidFill>
                  <a:srgbClr val="002060"/>
                </a:solidFill>
                <a:latin typeface="Arial Narrow" pitchFamily="34" charset="0"/>
              </a:rPr>
              <a:t>Календарь бухгалтера в 1С</a:t>
            </a:r>
            <a:endParaRPr kumimoji="0" lang="ru-RU" sz="28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4" name="Содержимое 3"/>
          <p:cNvSpPr>
            <a:spLocks noGrp="1"/>
          </p:cNvSpPr>
          <p:nvPr>
            <p:ph idx="1"/>
          </p:nvPr>
        </p:nvSpPr>
        <p:spPr>
          <a:xfrm>
            <a:off x="-2458" y="1541247"/>
            <a:ext cx="9146458" cy="5143536"/>
          </a:xfrm>
        </p:spPr>
        <p:txBody>
          <a:bodyPr/>
          <a:lstStyle/>
          <a:p>
            <a:pPr lvl="0">
              <a:spcBef>
                <a:spcPts val="400"/>
              </a:spcBef>
              <a:spcAft>
                <a:spcPts val="400"/>
              </a:spcAft>
              <a:buClr>
                <a:srgbClr val="C00000"/>
              </a:buClr>
              <a:buSzPct val="80000"/>
            </a:pPr>
            <a:r>
              <a:rPr lang="ru-RU" dirty="0" smtClean="0"/>
              <a:t>Одна из самых главных задач бухгалтера – не  пропустить сроки сдачи отчетности и оплаты налогов! </a:t>
            </a:r>
          </a:p>
          <a:p>
            <a:pPr lvl="0">
              <a:spcBef>
                <a:spcPts val="400"/>
              </a:spcBef>
              <a:spcAft>
                <a:spcPts val="400"/>
              </a:spcAft>
              <a:buClr>
                <a:srgbClr val="C00000"/>
              </a:buClr>
              <a:buSzPct val="80000"/>
            </a:pPr>
            <a:r>
              <a:rPr lang="ru-RU" dirty="0" smtClean="0"/>
              <a:t>Теперь настраиваем в 1С уведомления по:</a:t>
            </a:r>
          </a:p>
          <a:p>
            <a:pPr marL="536575" indent="-363538">
              <a:spcBef>
                <a:spcPts val="400"/>
              </a:spcBef>
              <a:spcAft>
                <a:spcPts val="400"/>
              </a:spcAft>
              <a:buClr>
                <a:srgbClr val="C00000"/>
              </a:buClr>
              <a:buSzPct val="80000"/>
              <a:buFont typeface="Wingdings 3" pitchFamily="18" charset="2"/>
              <a:buChar char=""/>
            </a:pPr>
            <a:r>
              <a:rPr lang="ru-RU" dirty="0" smtClean="0">
                <a:solidFill>
                  <a:srgbClr val="292929"/>
                </a:solidFill>
              </a:rPr>
              <a:t>представлению отчетности</a:t>
            </a:r>
          </a:p>
          <a:p>
            <a:pPr marL="536575" indent="-363538">
              <a:spcBef>
                <a:spcPts val="400"/>
              </a:spcBef>
              <a:spcAft>
                <a:spcPts val="400"/>
              </a:spcAft>
              <a:buClr>
                <a:srgbClr val="C00000"/>
              </a:buClr>
              <a:buSzPct val="80000"/>
              <a:buFont typeface="Wingdings 3" pitchFamily="18" charset="2"/>
              <a:buChar char=""/>
            </a:pPr>
            <a:r>
              <a:rPr lang="ru-RU" dirty="0" smtClean="0">
                <a:solidFill>
                  <a:srgbClr val="292929"/>
                </a:solidFill>
              </a:rPr>
              <a:t>уплате налогов и взносов</a:t>
            </a:r>
          </a:p>
          <a:p>
            <a:pPr marL="536575" lvl="0" indent="-363538">
              <a:spcBef>
                <a:spcPts val="400"/>
              </a:spcBef>
              <a:spcAft>
                <a:spcPts val="400"/>
              </a:spcAft>
              <a:buClr>
                <a:srgbClr val="C00000"/>
              </a:buClr>
              <a:buSzPct val="80000"/>
              <a:buFont typeface="Wingdings 3" pitchFamily="18" charset="2"/>
              <a:buChar char=""/>
            </a:pPr>
            <a:r>
              <a:rPr lang="ru-RU" dirty="0" smtClean="0"/>
              <a:t>напоминанию о регулярных платежах</a:t>
            </a:r>
            <a:endParaRPr lang="ru-RU" dirty="0" smtClean="0">
              <a:solidFill>
                <a:srgbClr val="292929"/>
              </a:solidFill>
            </a:endParaRPr>
          </a:p>
          <a:p>
            <a:pPr lvl="0">
              <a:spcBef>
                <a:spcPts val="400"/>
              </a:spcBef>
              <a:spcAft>
                <a:spcPts val="400"/>
              </a:spcAft>
              <a:buClr>
                <a:srgbClr val="C00000"/>
              </a:buClr>
              <a:buSzPct val="80000"/>
            </a:pPr>
            <a:r>
              <a:rPr lang="ru-RU" dirty="0" smtClean="0"/>
              <a:t>Прямо из Календаря Бухгалтера можно создавать налоговую декларацию и формировать платежку на уплату налога.</a:t>
            </a:r>
          </a:p>
          <a:p>
            <a:pPr lvl="0">
              <a:spcBef>
                <a:spcPts val="400"/>
              </a:spcBef>
              <a:spcAft>
                <a:spcPts val="400"/>
              </a:spcAft>
              <a:buClr>
                <a:srgbClr val="C00000"/>
              </a:buClr>
              <a:buSzPct val="80000"/>
            </a:pPr>
            <a:r>
              <a:rPr lang="ru-RU" dirty="0" smtClean="0"/>
              <a:t>Уведомление автоматически добавляется на Рабочий стол за 5 дней до наступления даты срока.</a:t>
            </a:r>
          </a:p>
        </p:txBody>
      </p:sp>
    </p:spTree>
    <p:extLst>
      <p:ext uri="{BB962C8B-B14F-4D97-AF65-F5344CB8AC3E}">
        <p14:creationId xmlns:p14="http://schemas.microsoft.com/office/powerpoint/2010/main" val="3887189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0"/>
            <a:ext cx="9144000" cy="954107"/>
          </a:xfrm>
          <a:prstGeom prst="rect">
            <a:avLst/>
          </a:prstGeom>
        </p:spPr>
        <p:txBody>
          <a:bodyPr wrap="square">
            <a:spAutoFit/>
          </a:bodyPr>
          <a:lstStyle/>
          <a:p>
            <a:pPr lvl="0" defTabSz="685800">
              <a:defRPr/>
            </a:pPr>
            <a:r>
              <a:rPr lang="ru-RU" sz="2800" b="1" dirty="0" smtClean="0">
                <a:solidFill>
                  <a:srgbClr val="CC0000"/>
                </a:solidFill>
                <a:latin typeface="Arial Narrow" pitchFamily="34" charset="0"/>
              </a:rPr>
              <a:t>Календарь сдачи отчетности 2017г.</a:t>
            </a:r>
          </a:p>
          <a:p>
            <a:pPr lvl="0" defTabSz="685800">
              <a:defRPr/>
            </a:pPr>
            <a:r>
              <a:rPr lang="ru-RU" sz="2800" b="1" dirty="0" smtClean="0">
                <a:solidFill>
                  <a:srgbClr val="002060"/>
                </a:solidFill>
                <a:latin typeface="Arial Narrow" pitchFamily="34" charset="0"/>
              </a:rPr>
              <a:t>Бух. отчетность для зарегистрированных в IV квартале</a:t>
            </a:r>
            <a:endParaRPr kumimoji="0" lang="ru-RU" sz="28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4" name="Содержимое 3"/>
          <p:cNvSpPr>
            <a:spLocks noGrp="1"/>
          </p:cNvSpPr>
          <p:nvPr>
            <p:ph idx="1"/>
          </p:nvPr>
        </p:nvSpPr>
        <p:spPr>
          <a:xfrm>
            <a:off x="-2458" y="1541247"/>
            <a:ext cx="9144000" cy="5143536"/>
          </a:xfrm>
        </p:spPr>
        <p:txBody>
          <a:bodyPr/>
          <a:lstStyle/>
          <a:p>
            <a:pPr lvl="0">
              <a:spcBef>
                <a:spcPts val="400"/>
              </a:spcBef>
              <a:spcAft>
                <a:spcPts val="400"/>
              </a:spcAft>
              <a:buClr>
                <a:srgbClr val="C00000"/>
              </a:buClr>
              <a:buSzPct val="80000"/>
            </a:pPr>
            <a:r>
              <a:rPr lang="ru-RU" sz="2800" dirty="0" smtClean="0"/>
              <a:t>Гос.регистрация прошла в IV квартале 2017 г.</a:t>
            </a:r>
          </a:p>
          <a:p>
            <a:pPr marL="536575" indent="-363538">
              <a:spcBef>
                <a:spcPts val="400"/>
              </a:spcBef>
              <a:spcAft>
                <a:spcPts val="400"/>
              </a:spcAft>
              <a:buClr>
                <a:srgbClr val="C00000"/>
              </a:buClr>
              <a:buSzPct val="80000"/>
              <a:buFont typeface="Wingdings 3" pitchFamily="18" charset="2"/>
              <a:buChar char=""/>
            </a:pPr>
            <a:r>
              <a:rPr lang="ru-RU" sz="2800" dirty="0" smtClean="0"/>
              <a:t>первым отчетным периодом для бухгалтерской отчетности</a:t>
            </a:r>
            <a:r>
              <a:rPr lang="en-US" sz="2800" dirty="0" smtClean="0"/>
              <a:t> </a:t>
            </a:r>
            <a:r>
              <a:rPr lang="ru-RU" sz="2800" dirty="0" smtClean="0"/>
              <a:t>будет период с даты </a:t>
            </a:r>
            <a:r>
              <a:rPr lang="ru-RU" sz="2800" dirty="0" err="1" smtClean="0"/>
              <a:t>гос.регистрации</a:t>
            </a:r>
            <a:r>
              <a:rPr lang="ru-RU" sz="2800" dirty="0" smtClean="0"/>
              <a:t> по 31 декабря</a:t>
            </a:r>
            <a:r>
              <a:rPr lang="en-US" sz="2800" dirty="0" smtClean="0"/>
              <a:t> </a:t>
            </a:r>
            <a:r>
              <a:rPr lang="ru-RU" sz="2800" dirty="0" smtClean="0"/>
              <a:t>следующего года (п. 3 ст.15 Федерального закона </a:t>
            </a:r>
            <a:r>
              <a:rPr lang="en-US" sz="2800" dirty="0" smtClean="0"/>
              <a:t>N </a:t>
            </a:r>
            <a:r>
              <a:rPr lang="ru-RU" sz="2800" dirty="0" smtClean="0"/>
              <a:t>402-ФЗ).</a:t>
            </a:r>
          </a:p>
        </p:txBody>
      </p:sp>
    </p:spTree>
    <p:extLst>
      <p:ext uri="{BB962C8B-B14F-4D97-AF65-F5344CB8AC3E}">
        <p14:creationId xmlns:p14="http://schemas.microsoft.com/office/powerpoint/2010/main" val="3887189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0"/>
            <a:ext cx="9336210" cy="954107"/>
          </a:xfrm>
          <a:prstGeom prst="rect">
            <a:avLst/>
          </a:prstGeom>
        </p:spPr>
        <p:txBody>
          <a:bodyPr wrap="none">
            <a:spAutoFit/>
          </a:bodyPr>
          <a:lstStyle/>
          <a:p>
            <a:pPr lvl="0" defTabSz="685800">
              <a:defRPr/>
            </a:pPr>
            <a:r>
              <a:rPr lang="ru-RU" sz="2800" b="1" dirty="0" smtClean="0">
                <a:solidFill>
                  <a:srgbClr val="CC0000"/>
                </a:solidFill>
                <a:latin typeface="Arial Narrow" pitchFamily="34" charset="0"/>
              </a:rPr>
              <a:t>Календарь сдачи отчетности 2017г.</a:t>
            </a:r>
          </a:p>
          <a:p>
            <a:pPr lvl="0" defTabSz="685800">
              <a:defRPr/>
            </a:pPr>
            <a:r>
              <a:rPr lang="ru-RU" sz="2800" b="1" dirty="0" smtClean="0">
                <a:solidFill>
                  <a:srgbClr val="002060"/>
                </a:solidFill>
                <a:latin typeface="Arial Narrow" pitchFamily="34" charset="0"/>
              </a:rPr>
              <a:t>Налоговая отчетность для зарегистрированных в IV</a:t>
            </a:r>
            <a:r>
              <a:rPr lang="en-US" sz="2800" b="1" dirty="0" smtClean="0">
                <a:solidFill>
                  <a:srgbClr val="002060"/>
                </a:solidFill>
                <a:latin typeface="Arial Narrow" pitchFamily="34" charset="0"/>
              </a:rPr>
              <a:t> </a:t>
            </a:r>
            <a:r>
              <a:rPr lang="ru-RU" sz="2800" b="1" dirty="0" smtClean="0">
                <a:solidFill>
                  <a:srgbClr val="002060"/>
                </a:solidFill>
                <a:latin typeface="Arial Narrow" pitchFamily="34" charset="0"/>
              </a:rPr>
              <a:t>квартале</a:t>
            </a:r>
            <a:endParaRPr kumimoji="0" lang="ru-RU" sz="28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4" name="Содержимое 3"/>
          <p:cNvSpPr>
            <a:spLocks noGrp="1"/>
          </p:cNvSpPr>
          <p:nvPr>
            <p:ph idx="1"/>
          </p:nvPr>
        </p:nvSpPr>
        <p:spPr>
          <a:xfrm>
            <a:off x="-2458" y="1541247"/>
            <a:ext cx="9144000" cy="5143536"/>
          </a:xfrm>
        </p:spPr>
        <p:txBody>
          <a:bodyPr/>
          <a:lstStyle/>
          <a:p>
            <a:pPr lvl="0">
              <a:spcBef>
                <a:spcPts val="400"/>
              </a:spcBef>
              <a:spcAft>
                <a:spcPts val="400"/>
              </a:spcAft>
              <a:buClr>
                <a:srgbClr val="C00000"/>
              </a:buClr>
              <a:buSzPct val="80000"/>
            </a:pPr>
            <a:r>
              <a:rPr lang="ru-RU" sz="2800" dirty="0" smtClean="0"/>
              <a:t>Гос.регистрация прошла в период с 01 октября по 30 ноября</a:t>
            </a:r>
          </a:p>
          <a:p>
            <a:pPr marL="536575" indent="-363538">
              <a:spcBef>
                <a:spcPts val="400"/>
              </a:spcBef>
              <a:spcAft>
                <a:spcPts val="400"/>
              </a:spcAft>
              <a:buClr>
                <a:srgbClr val="C00000"/>
              </a:buClr>
              <a:buSzPct val="80000"/>
              <a:buFont typeface="Wingdings 3" pitchFamily="18" charset="2"/>
              <a:buChar char=""/>
            </a:pPr>
            <a:r>
              <a:rPr lang="ru-RU" sz="2800" dirty="0" smtClean="0"/>
              <a:t>налоговая отчетность сдается в обычном порядке - по срокам за период с даты регистрации по 31декабря.</a:t>
            </a:r>
          </a:p>
        </p:txBody>
      </p:sp>
    </p:spTree>
    <p:extLst>
      <p:ext uri="{BB962C8B-B14F-4D97-AF65-F5344CB8AC3E}">
        <p14:creationId xmlns:p14="http://schemas.microsoft.com/office/powerpoint/2010/main" val="3887189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0"/>
            <a:ext cx="9336210" cy="954107"/>
          </a:xfrm>
          <a:prstGeom prst="rect">
            <a:avLst/>
          </a:prstGeom>
        </p:spPr>
        <p:txBody>
          <a:bodyPr wrap="none">
            <a:spAutoFit/>
          </a:bodyPr>
          <a:lstStyle/>
          <a:p>
            <a:pPr lvl="0" defTabSz="685800">
              <a:defRPr/>
            </a:pPr>
            <a:r>
              <a:rPr lang="ru-RU" sz="2800" b="1" dirty="0" smtClean="0">
                <a:solidFill>
                  <a:srgbClr val="CC0000"/>
                </a:solidFill>
                <a:latin typeface="Arial Narrow" pitchFamily="34" charset="0"/>
              </a:rPr>
              <a:t>Календарь сдачи отчетности 2017г.</a:t>
            </a:r>
          </a:p>
          <a:p>
            <a:pPr lvl="0" defTabSz="685800">
              <a:defRPr/>
            </a:pPr>
            <a:r>
              <a:rPr lang="ru-RU" sz="2800" b="1" dirty="0" smtClean="0">
                <a:solidFill>
                  <a:srgbClr val="002060"/>
                </a:solidFill>
                <a:latin typeface="Arial Narrow" pitchFamily="34" charset="0"/>
              </a:rPr>
              <a:t>Налоговая отчетность для зарегистрированных в IV</a:t>
            </a:r>
            <a:r>
              <a:rPr lang="en-US" sz="2800" b="1" dirty="0" smtClean="0">
                <a:solidFill>
                  <a:srgbClr val="002060"/>
                </a:solidFill>
                <a:latin typeface="Arial Narrow" pitchFamily="34" charset="0"/>
              </a:rPr>
              <a:t> </a:t>
            </a:r>
            <a:r>
              <a:rPr lang="ru-RU" sz="2800" b="1" dirty="0" smtClean="0">
                <a:solidFill>
                  <a:srgbClr val="002060"/>
                </a:solidFill>
                <a:latin typeface="Arial Narrow" pitchFamily="34" charset="0"/>
              </a:rPr>
              <a:t>квартале</a:t>
            </a:r>
            <a:endParaRPr kumimoji="0" lang="ru-RU" sz="28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4" name="Содержимое 3"/>
          <p:cNvSpPr>
            <a:spLocks noGrp="1"/>
          </p:cNvSpPr>
          <p:nvPr>
            <p:ph idx="1"/>
          </p:nvPr>
        </p:nvSpPr>
        <p:spPr>
          <a:xfrm>
            <a:off x="-2458" y="1541247"/>
            <a:ext cx="9144000" cy="5143536"/>
          </a:xfrm>
        </p:spPr>
        <p:txBody>
          <a:bodyPr/>
          <a:lstStyle/>
          <a:p>
            <a:pPr lvl="0">
              <a:spcBef>
                <a:spcPts val="400"/>
              </a:spcBef>
              <a:spcAft>
                <a:spcPts val="400"/>
              </a:spcAft>
              <a:buClr>
                <a:srgbClr val="C00000"/>
              </a:buClr>
              <a:buSzPct val="80000"/>
            </a:pPr>
            <a:r>
              <a:rPr lang="ru-RU" sz="2800" dirty="0" smtClean="0"/>
              <a:t>Гос.регистрация прошла </a:t>
            </a:r>
            <a:r>
              <a:rPr lang="ru-RU" altLang="ru-RU" sz="2800" dirty="0" smtClean="0"/>
              <a:t>в период с 01 декабря по 31 декабря </a:t>
            </a:r>
            <a:endParaRPr lang="ru-RU" sz="2800" dirty="0" smtClean="0"/>
          </a:p>
          <a:p>
            <a:pPr marL="536575" indent="-363538">
              <a:spcBef>
                <a:spcPts val="400"/>
              </a:spcBef>
              <a:spcAft>
                <a:spcPts val="400"/>
              </a:spcAft>
              <a:buClr>
                <a:srgbClr val="C00000"/>
              </a:buClr>
              <a:buSzPct val="80000"/>
              <a:buFont typeface="Wingdings 3" pitchFamily="18" charset="2"/>
              <a:buChar char=""/>
            </a:pPr>
            <a:r>
              <a:rPr lang="ru-RU" sz="2800" dirty="0" smtClean="0"/>
              <a:t>если по налогу налоговым периодом является год (т.е. не месяц и не квартал), то декларация (например УСН, Налог на прибыль) подается за период со дня регистрации до конца следующего отчетного периода (п. 2 ст. 55 НК РФ) </a:t>
            </a:r>
            <a:endParaRPr lang="en-US" sz="2800" dirty="0" smtClean="0"/>
          </a:p>
          <a:p>
            <a:pPr>
              <a:spcBef>
                <a:spcPts val="400"/>
              </a:spcBef>
              <a:spcAft>
                <a:spcPts val="400"/>
              </a:spcAft>
              <a:buClr>
                <a:srgbClr val="C00000"/>
              </a:buClr>
              <a:buSzPct val="80000"/>
            </a:pPr>
            <a:r>
              <a:rPr lang="ru-RU" sz="2800" dirty="0" smtClean="0">
                <a:solidFill>
                  <a:srgbClr val="FF0000"/>
                </a:solidFill>
              </a:rPr>
              <a:t>С 2017г. </a:t>
            </a:r>
            <a:r>
              <a:rPr lang="ru-RU" sz="2800" dirty="0" smtClean="0"/>
              <a:t>данное</a:t>
            </a:r>
            <a:r>
              <a:rPr lang="ru-RU" sz="2800" dirty="0" smtClean="0">
                <a:solidFill>
                  <a:srgbClr val="FF0000"/>
                </a:solidFill>
              </a:rPr>
              <a:t> </a:t>
            </a:r>
            <a:r>
              <a:rPr lang="ru-RU" sz="2800" dirty="0" smtClean="0"/>
              <a:t>правило действует в отношении ИП.</a:t>
            </a:r>
          </a:p>
          <a:p>
            <a:pPr>
              <a:spcBef>
                <a:spcPts val="400"/>
              </a:spcBef>
              <a:spcAft>
                <a:spcPts val="400"/>
              </a:spcAft>
              <a:buClr>
                <a:srgbClr val="C00000"/>
              </a:buClr>
              <a:buSzPct val="80000"/>
            </a:pPr>
            <a:r>
              <a:rPr lang="ru-RU" sz="2800" dirty="0" smtClean="0"/>
              <a:t>Правило не применяется в </a:t>
            </a:r>
            <a:r>
              <a:rPr lang="ru-RU" sz="2800" dirty="0"/>
              <a:t>отношении ПСН </a:t>
            </a:r>
            <a:r>
              <a:rPr lang="ru-RU" sz="2800" dirty="0" smtClean="0"/>
              <a:t>(</a:t>
            </a:r>
            <a:r>
              <a:rPr lang="ru-RU" sz="2800" dirty="0"/>
              <a:t>п. 4 ст. 55 НК РФ) </a:t>
            </a:r>
            <a:r>
              <a:rPr lang="ru-RU" sz="2800" dirty="0" smtClean="0"/>
              <a:t>и отчетности по страховым взносам.</a:t>
            </a:r>
          </a:p>
          <a:p>
            <a:pPr marL="536575" indent="-363538">
              <a:spcBef>
                <a:spcPts val="400"/>
              </a:spcBef>
              <a:spcAft>
                <a:spcPts val="400"/>
              </a:spcAft>
              <a:buClr>
                <a:srgbClr val="C00000"/>
              </a:buClr>
              <a:buSzPct val="80000"/>
            </a:pPr>
            <a:endParaRPr lang="en-US" sz="2800" dirty="0" smtClean="0"/>
          </a:p>
        </p:txBody>
      </p:sp>
    </p:spTree>
    <p:extLst>
      <p:ext uri="{BB962C8B-B14F-4D97-AF65-F5344CB8AC3E}">
        <p14:creationId xmlns:p14="http://schemas.microsoft.com/office/powerpoint/2010/main" val="3887189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785794"/>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С ДНЁМ КОНСТИТУЦИИ РОССИЙСКОЙ ФЕДЕРАЦИИ!</a:t>
            </a:r>
          </a:p>
        </p:txBody>
      </p:sp>
      <p:pic>
        <p:nvPicPr>
          <p:cNvPr id="1026" name="Picture 2" descr="D:\YandexDisk\0. Профбух\02. Ланчи\2017\29. Годовая отчетность\flag.png"/>
          <p:cNvPicPr>
            <a:picLocks noChangeAspect="1" noChangeArrowheads="1"/>
          </p:cNvPicPr>
          <p:nvPr/>
        </p:nvPicPr>
        <p:blipFill>
          <a:blip r:embed="rId3"/>
          <a:srcRect/>
          <a:stretch>
            <a:fillRect/>
          </a:stretch>
        </p:blipFill>
        <p:spPr bwMode="auto">
          <a:xfrm>
            <a:off x="0" y="2357430"/>
            <a:ext cx="9144000" cy="2937867"/>
          </a:xfrm>
          <a:prstGeom prst="rect">
            <a:avLst/>
          </a:prstGeom>
          <a:noFill/>
        </p:spPr>
      </p:pic>
    </p:spTree>
    <p:extLst>
      <p:ext uri="{BB962C8B-B14F-4D97-AF65-F5344CB8AC3E}">
        <p14:creationId xmlns:p14="http://schemas.microsoft.com/office/powerpoint/2010/main" val="3533046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0"/>
            <a:ext cx="9336210" cy="954107"/>
          </a:xfrm>
          <a:prstGeom prst="rect">
            <a:avLst/>
          </a:prstGeom>
        </p:spPr>
        <p:txBody>
          <a:bodyPr wrap="none">
            <a:spAutoFit/>
          </a:bodyPr>
          <a:lstStyle/>
          <a:p>
            <a:pPr lvl="0" defTabSz="685800">
              <a:defRPr/>
            </a:pPr>
            <a:r>
              <a:rPr lang="ru-RU" sz="2800" b="1" dirty="0" smtClean="0">
                <a:solidFill>
                  <a:srgbClr val="CC0000"/>
                </a:solidFill>
                <a:latin typeface="Arial Narrow" pitchFamily="34" charset="0"/>
              </a:rPr>
              <a:t>Календарь сдачи отчетности 2017г.</a:t>
            </a:r>
          </a:p>
          <a:p>
            <a:pPr lvl="0" defTabSz="685800">
              <a:defRPr/>
            </a:pPr>
            <a:r>
              <a:rPr lang="ru-RU" sz="2800" b="1" dirty="0" smtClean="0">
                <a:solidFill>
                  <a:srgbClr val="002060"/>
                </a:solidFill>
                <a:latin typeface="Arial Narrow" pitchFamily="34" charset="0"/>
              </a:rPr>
              <a:t>Налоговая отчетность для зарегистрированных в IV</a:t>
            </a:r>
            <a:r>
              <a:rPr lang="en-US" sz="2800" b="1" dirty="0" smtClean="0">
                <a:solidFill>
                  <a:srgbClr val="002060"/>
                </a:solidFill>
                <a:latin typeface="Arial Narrow" pitchFamily="34" charset="0"/>
              </a:rPr>
              <a:t> </a:t>
            </a:r>
            <a:r>
              <a:rPr lang="ru-RU" sz="2800" b="1" dirty="0" smtClean="0">
                <a:solidFill>
                  <a:srgbClr val="002060"/>
                </a:solidFill>
                <a:latin typeface="Arial Narrow" pitchFamily="34" charset="0"/>
              </a:rPr>
              <a:t>квартале</a:t>
            </a:r>
            <a:endParaRPr kumimoji="0" lang="ru-RU" sz="28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4" name="Содержимое 3"/>
          <p:cNvSpPr>
            <a:spLocks noGrp="1"/>
          </p:cNvSpPr>
          <p:nvPr>
            <p:ph idx="1"/>
          </p:nvPr>
        </p:nvSpPr>
        <p:spPr>
          <a:xfrm>
            <a:off x="-2458" y="1541247"/>
            <a:ext cx="9144000" cy="5143536"/>
          </a:xfrm>
        </p:spPr>
        <p:txBody>
          <a:bodyPr/>
          <a:lstStyle/>
          <a:p>
            <a:pPr lvl="0">
              <a:spcBef>
                <a:spcPts val="400"/>
              </a:spcBef>
              <a:spcAft>
                <a:spcPts val="400"/>
              </a:spcAft>
              <a:buClr>
                <a:srgbClr val="C00000"/>
              </a:buClr>
              <a:buSzPct val="80000"/>
            </a:pPr>
            <a:r>
              <a:rPr lang="ru-RU" sz="2800" dirty="0" smtClean="0"/>
              <a:t>Если </a:t>
            </a:r>
            <a:r>
              <a:rPr lang="ru-RU" sz="2800" dirty="0"/>
              <a:t>по налогу налоговым периодом является </a:t>
            </a:r>
            <a:r>
              <a:rPr lang="ru-RU" sz="2800" dirty="0" smtClean="0"/>
              <a:t>квартал (НДС) и гос. регистрация прошла менее, чем </a:t>
            </a:r>
            <a:r>
              <a:rPr lang="ru-RU" altLang="ru-RU" sz="2800" dirty="0" smtClean="0"/>
              <a:t>за 10 дней до конца квартала</a:t>
            </a:r>
            <a:endParaRPr lang="ru-RU" sz="2800" dirty="0" smtClean="0"/>
          </a:p>
          <a:p>
            <a:pPr marL="536575" indent="-363538">
              <a:spcBef>
                <a:spcPts val="400"/>
              </a:spcBef>
              <a:spcAft>
                <a:spcPts val="400"/>
              </a:spcAft>
              <a:buClr>
                <a:srgbClr val="C00000"/>
              </a:buClr>
              <a:buSzPct val="80000"/>
              <a:buFont typeface="Wingdings 3" pitchFamily="18" charset="2"/>
              <a:buChar char=""/>
            </a:pPr>
            <a:r>
              <a:rPr lang="ru-RU" sz="2800" dirty="0" smtClean="0"/>
              <a:t>то декларация подается за период со дня регистрации до конца следующего квартала (п. 3.1 ст. 55 НК РФ).</a:t>
            </a:r>
            <a:endParaRPr lang="en-US" sz="2800" dirty="0" smtClean="0"/>
          </a:p>
          <a:p>
            <a:pPr>
              <a:spcBef>
                <a:spcPts val="400"/>
              </a:spcBef>
              <a:spcAft>
                <a:spcPts val="400"/>
              </a:spcAft>
              <a:buClr>
                <a:srgbClr val="C00000"/>
              </a:buClr>
              <a:buSzPct val="80000"/>
            </a:pPr>
            <a:r>
              <a:rPr lang="ru-RU" sz="2800" dirty="0" smtClean="0"/>
              <a:t>Данное</a:t>
            </a:r>
            <a:r>
              <a:rPr lang="ru-RU" sz="2800" dirty="0" smtClean="0">
                <a:solidFill>
                  <a:srgbClr val="FF0000"/>
                </a:solidFill>
              </a:rPr>
              <a:t> </a:t>
            </a:r>
            <a:r>
              <a:rPr lang="ru-RU" sz="2800" dirty="0" smtClean="0"/>
              <a:t>правило действует для организаций и ИП</a:t>
            </a:r>
          </a:p>
          <a:p>
            <a:pPr>
              <a:spcBef>
                <a:spcPts val="400"/>
              </a:spcBef>
              <a:spcAft>
                <a:spcPts val="400"/>
              </a:spcAft>
              <a:buClr>
                <a:srgbClr val="C00000"/>
              </a:buClr>
              <a:buSzPct val="80000"/>
            </a:pPr>
            <a:r>
              <a:rPr lang="ru-RU" sz="2800" dirty="0" smtClean="0"/>
              <a:t>Правило не применяется в </a:t>
            </a:r>
            <a:r>
              <a:rPr lang="ru-RU" sz="2800" dirty="0"/>
              <a:t>отношении </a:t>
            </a:r>
            <a:r>
              <a:rPr lang="ru-RU" sz="2800" dirty="0" smtClean="0"/>
              <a:t>ЕНВД (</a:t>
            </a:r>
            <a:r>
              <a:rPr lang="ru-RU" sz="2800" dirty="0"/>
              <a:t>п. 4 ст. 55 НК РФ</a:t>
            </a:r>
            <a:r>
              <a:rPr lang="ru-RU" sz="2800" dirty="0" smtClean="0"/>
              <a:t>)</a:t>
            </a:r>
          </a:p>
          <a:p>
            <a:pPr marL="536575" indent="-363538">
              <a:spcBef>
                <a:spcPts val="400"/>
              </a:spcBef>
              <a:spcAft>
                <a:spcPts val="400"/>
              </a:spcAft>
              <a:buClr>
                <a:srgbClr val="C00000"/>
              </a:buClr>
              <a:buSzPct val="80000"/>
            </a:pPr>
            <a:endParaRPr lang="en-US" sz="2800" dirty="0" smtClean="0"/>
          </a:p>
        </p:txBody>
      </p:sp>
    </p:spTree>
    <p:extLst>
      <p:ext uri="{BB962C8B-B14F-4D97-AF65-F5344CB8AC3E}">
        <p14:creationId xmlns:p14="http://schemas.microsoft.com/office/powerpoint/2010/main" val="290859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0" y="5444154"/>
            <a:ext cx="9144000" cy="1200329"/>
          </a:xfrm>
          <a:prstGeom prst="rect">
            <a:avLst/>
          </a:prstGeom>
          <a:blipFill>
            <a:blip r:embed="rId3" cstate="print"/>
            <a:stretch>
              <a:fillRect/>
            </a:stretch>
          </a:blipFill>
        </p:spPr>
        <p:txBody>
          <a:bodyPr vert="horz" lIns="87424" tIns="43713" rIns="87424" bIns="43713" rtlCol="0" anchor="ctr">
            <a:noAutofit/>
          </a:bodyPr>
          <a:lstStyle/>
          <a:p>
            <a:pPr algn="ctr" defTabSz="655695">
              <a:spcBef>
                <a:spcPts val="957"/>
              </a:spcBef>
              <a:spcAft>
                <a:spcPts val="957"/>
              </a:spcAft>
            </a:pPr>
            <a:r>
              <a:rPr lang="ru-RU" sz="3600" b="1" dirty="0" smtClean="0">
                <a:solidFill>
                  <a:srgbClr val="002060"/>
                </a:solidFill>
                <a:latin typeface="Arial Narrow" pitchFamily="34" charset="0"/>
              </a:rPr>
              <a:t>Смена режима налогообложения</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9" y="620687"/>
            <a:ext cx="4176464" cy="4176465"/>
          </a:xfrm>
          <a:prstGeom prst="rect">
            <a:avLst/>
          </a:prstGeom>
        </p:spPr>
      </p:pic>
    </p:spTree>
    <p:extLst>
      <p:ext uri="{BB962C8B-B14F-4D97-AF65-F5344CB8AC3E}">
        <p14:creationId xmlns:p14="http://schemas.microsoft.com/office/powerpoint/2010/main" val="974074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0"/>
            <a:ext cx="9144000" cy="954107"/>
          </a:xfrm>
          <a:prstGeom prst="rect">
            <a:avLst/>
          </a:prstGeom>
        </p:spPr>
        <p:txBody>
          <a:bodyPr wrap="square">
            <a:spAutoFit/>
          </a:bodyPr>
          <a:lstStyle/>
          <a:p>
            <a:pPr lvl="0" defTabSz="685800">
              <a:defRPr/>
            </a:pPr>
            <a:r>
              <a:rPr lang="ru-RU" sz="2800" b="1" dirty="0" smtClean="0">
                <a:solidFill>
                  <a:srgbClr val="CC0000"/>
                </a:solidFill>
                <a:latin typeface="Arial Narrow" pitchFamily="34" charset="0"/>
              </a:rPr>
              <a:t>Смена режима налогообложения</a:t>
            </a:r>
          </a:p>
          <a:p>
            <a:pPr lvl="0" defTabSz="685800">
              <a:defRPr/>
            </a:pPr>
            <a:r>
              <a:rPr lang="ru-RU" sz="2800" b="1" dirty="0" smtClean="0">
                <a:solidFill>
                  <a:srgbClr val="002060"/>
                </a:solidFill>
                <a:latin typeface="Arial Narrow" pitchFamily="34" charset="0"/>
              </a:rPr>
              <a:t>Выбор системы налогообложения на следующий год</a:t>
            </a:r>
            <a:endParaRPr kumimoji="0" lang="ru-RU" sz="28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4" name="Содержимое 3"/>
          <p:cNvSpPr>
            <a:spLocks noGrp="1"/>
          </p:cNvSpPr>
          <p:nvPr>
            <p:ph idx="1"/>
          </p:nvPr>
        </p:nvSpPr>
        <p:spPr>
          <a:xfrm>
            <a:off x="-2458" y="1541247"/>
            <a:ext cx="9144000" cy="5143536"/>
          </a:xfrm>
        </p:spPr>
        <p:txBody>
          <a:bodyPr/>
          <a:lstStyle/>
          <a:p>
            <a:pPr lvl="0">
              <a:spcBef>
                <a:spcPts val="400"/>
              </a:spcBef>
              <a:spcAft>
                <a:spcPts val="400"/>
              </a:spcAft>
              <a:buClr>
                <a:srgbClr val="C00000"/>
              </a:buClr>
              <a:buSzPct val="80000"/>
            </a:pPr>
            <a:r>
              <a:rPr lang="ru-RU" sz="2800" dirty="0" smtClean="0"/>
              <a:t>Программа «1С» умеет считать налоговую нагрузку в разрезе систем налогообложения:</a:t>
            </a:r>
          </a:p>
          <a:p>
            <a:pPr marL="513021" indent="-347579">
              <a:spcBef>
                <a:spcPts val="400"/>
              </a:spcBef>
              <a:spcAft>
                <a:spcPts val="400"/>
              </a:spcAft>
              <a:buClr>
                <a:srgbClr val="C00000"/>
              </a:buClr>
              <a:buSzPct val="80000"/>
              <a:buFont typeface="Wingdings 3" pitchFamily="18" charset="2"/>
              <a:buChar char=""/>
            </a:pPr>
            <a:r>
              <a:rPr lang="ru-RU" sz="2800" dirty="0" smtClean="0">
                <a:solidFill>
                  <a:srgbClr val="292929"/>
                </a:solidFill>
              </a:rPr>
              <a:t>ОСНО</a:t>
            </a:r>
          </a:p>
          <a:p>
            <a:pPr marL="513021" indent="-347579">
              <a:spcBef>
                <a:spcPts val="400"/>
              </a:spcBef>
              <a:spcAft>
                <a:spcPts val="400"/>
              </a:spcAft>
              <a:buClr>
                <a:srgbClr val="C00000"/>
              </a:buClr>
              <a:buSzPct val="80000"/>
              <a:buFont typeface="Wingdings 3" pitchFamily="18" charset="2"/>
              <a:buChar char=""/>
            </a:pPr>
            <a:r>
              <a:rPr lang="ru-RU" sz="2800" dirty="0" smtClean="0">
                <a:solidFill>
                  <a:srgbClr val="292929"/>
                </a:solidFill>
              </a:rPr>
              <a:t>УСН (6%)</a:t>
            </a:r>
          </a:p>
          <a:p>
            <a:pPr marL="513021" indent="-347579">
              <a:spcBef>
                <a:spcPts val="400"/>
              </a:spcBef>
              <a:spcAft>
                <a:spcPts val="400"/>
              </a:spcAft>
              <a:buClr>
                <a:srgbClr val="C00000"/>
              </a:buClr>
              <a:buSzPct val="80000"/>
              <a:buFont typeface="Wingdings 3" pitchFamily="18" charset="2"/>
              <a:buChar char=""/>
            </a:pPr>
            <a:r>
              <a:rPr lang="ru-RU" sz="2800" dirty="0" smtClean="0">
                <a:solidFill>
                  <a:srgbClr val="292929"/>
                </a:solidFill>
              </a:rPr>
              <a:t>УСН (15%) </a:t>
            </a:r>
            <a:endParaRPr lang="ru-RU" sz="2800" dirty="0" smtClean="0"/>
          </a:p>
          <a:p>
            <a:pPr lvl="0">
              <a:spcBef>
                <a:spcPts val="400"/>
              </a:spcBef>
              <a:spcAft>
                <a:spcPts val="400"/>
              </a:spcAft>
              <a:buClr>
                <a:srgbClr val="C00000"/>
              </a:buClr>
              <a:buSzPct val="80000"/>
            </a:pPr>
            <a:r>
              <a:rPr lang="ru-RU" sz="2800" dirty="0" smtClean="0"/>
              <a:t>Сервис «Сравнение режимов налогообложения» (раздел Руководителю).</a:t>
            </a:r>
          </a:p>
          <a:p>
            <a:pPr lvl="0">
              <a:spcBef>
                <a:spcPts val="400"/>
              </a:spcBef>
              <a:spcAft>
                <a:spcPts val="400"/>
              </a:spcAft>
              <a:buClr>
                <a:srgbClr val="C00000"/>
              </a:buClr>
              <a:buSzPct val="80000"/>
            </a:pPr>
            <a:r>
              <a:rPr lang="ru-RU" sz="2800" dirty="0" smtClean="0"/>
              <a:t>Можно использовать как планируемые данные, так и фактические данные по текущему году.</a:t>
            </a:r>
          </a:p>
        </p:txBody>
      </p:sp>
    </p:spTree>
    <p:extLst>
      <p:ext uri="{BB962C8B-B14F-4D97-AF65-F5344CB8AC3E}">
        <p14:creationId xmlns:p14="http://schemas.microsoft.com/office/powerpoint/2010/main" val="3887189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0" y="5444154"/>
            <a:ext cx="9144000" cy="1200329"/>
          </a:xfrm>
          <a:prstGeom prst="rect">
            <a:avLst/>
          </a:prstGeom>
          <a:blipFill>
            <a:blip r:embed="rId3" cstate="print"/>
            <a:stretch>
              <a:fillRect/>
            </a:stretch>
          </a:blipFill>
        </p:spPr>
        <p:txBody>
          <a:bodyPr vert="horz" lIns="87424" tIns="43713" rIns="87424" bIns="43713" rtlCol="0" anchor="ctr">
            <a:noAutofit/>
          </a:bodyPr>
          <a:lstStyle/>
          <a:p>
            <a:pPr algn="ctr" defTabSz="655695">
              <a:spcBef>
                <a:spcPts val="957"/>
              </a:spcBef>
              <a:spcAft>
                <a:spcPts val="957"/>
              </a:spcAft>
            </a:pPr>
            <a:r>
              <a:rPr lang="ru-RU" sz="3600" b="1" dirty="0" smtClean="0">
                <a:solidFill>
                  <a:srgbClr val="002060"/>
                </a:solidFill>
                <a:latin typeface="Arial Narrow" pitchFamily="34" charset="0"/>
              </a:rPr>
              <a:t>Порядок перехода на УСН</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9" y="620687"/>
            <a:ext cx="4176464" cy="4176465"/>
          </a:xfrm>
          <a:prstGeom prst="rect">
            <a:avLst/>
          </a:prstGeom>
        </p:spPr>
      </p:pic>
    </p:spTree>
    <p:extLst>
      <p:ext uri="{BB962C8B-B14F-4D97-AF65-F5344CB8AC3E}">
        <p14:creationId xmlns:p14="http://schemas.microsoft.com/office/powerpoint/2010/main" val="974074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0"/>
            <a:ext cx="9144000" cy="954107"/>
          </a:xfrm>
          <a:prstGeom prst="rect">
            <a:avLst/>
          </a:prstGeom>
        </p:spPr>
        <p:txBody>
          <a:bodyPr wrap="square">
            <a:spAutoFit/>
          </a:bodyPr>
          <a:lstStyle/>
          <a:p>
            <a:pPr lvl="0" defTabSz="685800">
              <a:defRPr/>
            </a:pPr>
            <a:r>
              <a:rPr lang="ru-RU" sz="2800" b="1" dirty="0" smtClean="0">
                <a:solidFill>
                  <a:srgbClr val="CC0000"/>
                </a:solidFill>
                <a:latin typeface="Arial Narrow" pitchFamily="34" charset="0"/>
              </a:rPr>
              <a:t>Порядок перехода на УСН</a:t>
            </a:r>
          </a:p>
          <a:p>
            <a:pPr lvl="0" defTabSz="685800">
              <a:defRPr/>
            </a:pPr>
            <a:r>
              <a:rPr lang="ru-RU" sz="2800" b="1" dirty="0" smtClean="0">
                <a:solidFill>
                  <a:srgbClr val="002060"/>
                </a:solidFill>
                <a:latin typeface="Arial Narrow" pitchFamily="34" charset="0"/>
              </a:rPr>
              <a:t>Параметры для перехода на УСН</a:t>
            </a:r>
            <a:endParaRPr kumimoji="0" lang="ru-RU" sz="28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4" name="Содержимое 3"/>
          <p:cNvSpPr>
            <a:spLocks noGrp="1"/>
          </p:cNvSpPr>
          <p:nvPr>
            <p:ph idx="1"/>
          </p:nvPr>
        </p:nvSpPr>
        <p:spPr>
          <a:xfrm>
            <a:off x="-2458" y="1541247"/>
            <a:ext cx="9144000" cy="5143536"/>
          </a:xfrm>
        </p:spPr>
        <p:txBody>
          <a:bodyPr/>
          <a:lstStyle/>
          <a:p>
            <a:pPr lvl="0">
              <a:spcBef>
                <a:spcPts val="400"/>
              </a:spcBef>
              <a:spcAft>
                <a:spcPts val="400"/>
              </a:spcAft>
              <a:buClr>
                <a:srgbClr val="C00000"/>
              </a:buClr>
              <a:buSzPct val="80000"/>
            </a:pPr>
            <a:r>
              <a:rPr lang="ru-RU" sz="2800" dirty="0" smtClean="0"/>
              <a:t>Условия перехода – доходы, определяемые по правилам ст. 248 НК РФ (метод начисления), за 9 месяцев 2017г. не превысили (п. 2 ст. 346.12 НК РФ):</a:t>
            </a:r>
          </a:p>
          <a:p>
            <a:pPr marL="513021" indent="-347579">
              <a:spcBef>
                <a:spcPts val="400"/>
              </a:spcBef>
              <a:spcAft>
                <a:spcPts val="400"/>
              </a:spcAft>
              <a:buClr>
                <a:srgbClr val="C00000"/>
              </a:buClr>
              <a:buSzPct val="80000"/>
              <a:buFont typeface="Wingdings 3" pitchFamily="18" charset="2"/>
              <a:buChar char=""/>
            </a:pPr>
            <a:r>
              <a:rPr lang="ru-RU" sz="2800" dirty="0" smtClean="0">
                <a:solidFill>
                  <a:srgbClr val="292929"/>
                </a:solidFill>
              </a:rPr>
              <a:t>112,5 млн. руб. (К дефлятор до 2020 года не применяется (п. 4 ст. 5 Федерального закона от 03.07.2016 </a:t>
            </a:r>
            <a:r>
              <a:rPr lang="en-US" sz="2800" dirty="0" smtClean="0">
                <a:solidFill>
                  <a:srgbClr val="292929"/>
                </a:solidFill>
              </a:rPr>
              <a:t>N</a:t>
            </a:r>
            <a:r>
              <a:rPr lang="ru-RU" sz="2800" dirty="0" smtClean="0">
                <a:solidFill>
                  <a:srgbClr val="292929"/>
                </a:solidFill>
              </a:rPr>
              <a:t> 243-ФЗ)</a:t>
            </a:r>
          </a:p>
        </p:txBody>
      </p:sp>
    </p:spTree>
    <p:extLst>
      <p:ext uri="{BB962C8B-B14F-4D97-AF65-F5344CB8AC3E}">
        <p14:creationId xmlns:p14="http://schemas.microsoft.com/office/powerpoint/2010/main" val="3887189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0"/>
            <a:ext cx="9144000" cy="954107"/>
          </a:xfrm>
          <a:prstGeom prst="rect">
            <a:avLst/>
          </a:prstGeom>
        </p:spPr>
        <p:txBody>
          <a:bodyPr wrap="square">
            <a:spAutoFit/>
          </a:bodyPr>
          <a:lstStyle/>
          <a:p>
            <a:pPr lvl="0" defTabSz="685800">
              <a:defRPr/>
            </a:pPr>
            <a:r>
              <a:rPr lang="ru-RU" sz="2800" b="1" dirty="0" smtClean="0">
                <a:solidFill>
                  <a:srgbClr val="CC0000"/>
                </a:solidFill>
                <a:latin typeface="Arial Narrow" pitchFamily="34" charset="0"/>
              </a:rPr>
              <a:t>Порядок перехода на УСН</a:t>
            </a:r>
          </a:p>
          <a:p>
            <a:pPr lvl="0" defTabSz="685800">
              <a:defRPr/>
            </a:pPr>
            <a:r>
              <a:rPr lang="ru-RU" sz="2800" b="1" dirty="0" smtClean="0">
                <a:solidFill>
                  <a:srgbClr val="002060"/>
                </a:solidFill>
                <a:latin typeface="Arial Narrow" pitchFamily="34" charset="0"/>
              </a:rPr>
              <a:t>Параметры для перехода на УСН</a:t>
            </a:r>
            <a:endParaRPr kumimoji="0" lang="ru-RU" sz="28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4" name="Содержимое 3"/>
          <p:cNvSpPr>
            <a:spLocks noGrp="1"/>
          </p:cNvSpPr>
          <p:nvPr>
            <p:ph idx="1"/>
          </p:nvPr>
        </p:nvSpPr>
        <p:spPr>
          <a:xfrm>
            <a:off x="-2458" y="1541247"/>
            <a:ext cx="9144000" cy="5143536"/>
          </a:xfrm>
        </p:spPr>
        <p:txBody>
          <a:bodyPr/>
          <a:lstStyle/>
          <a:p>
            <a:pPr lvl="0">
              <a:spcBef>
                <a:spcPts val="400"/>
              </a:spcBef>
              <a:spcAft>
                <a:spcPts val="400"/>
              </a:spcAft>
              <a:buClr>
                <a:srgbClr val="C00000"/>
              </a:buClr>
              <a:buSzPct val="80000"/>
            </a:pPr>
            <a:r>
              <a:rPr lang="ru-RU" dirty="0" smtClean="0">
                <a:solidFill>
                  <a:srgbClr val="292929"/>
                </a:solidFill>
              </a:rPr>
              <a:t>Для перехода на УСН должны быть соблюдены так же условия в соответствии с п. 3 ст.346.12 НК РФ, в т.ч.:</a:t>
            </a:r>
          </a:p>
          <a:p>
            <a:pPr marL="513021" indent="-347579">
              <a:spcBef>
                <a:spcPts val="400"/>
              </a:spcBef>
              <a:spcAft>
                <a:spcPts val="200"/>
              </a:spcAft>
              <a:buClr>
                <a:srgbClr val="C00000"/>
              </a:buClr>
              <a:buSzPct val="80000"/>
              <a:buFont typeface="Wingdings 3" pitchFamily="18" charset="2"/>
              <a:buChar char=""/>
            </a:pPr>
            <a:r>
              <a:rPr lang="ru-RU" dirty="0" smtClean="0">
                <a:solidFill>
                  <a:srgbClr val="292929"/>
                </a:solidFill>
              </a:rPr>
              <a:t>остаточная стоимость ОС по правилам БУ не должна превышать 150млн.руб. </a:t>
            </a:r>
          </a:p>
          <a:p>
            <a:pPr marL="513021" indent="-347579">
              <a:spcBef>
                <a:spcPts val="400"/>
              </a:spcBef>
              <a:spcAft>
                <a:spcPts val="200"/>
              </a:spcAft>
              <a:buClr>
                <a:srgbClr val="C00000"/>
              </a:buClr>
              <a:buSzPct val="80000"/>
              <a:buFont typeface="Wingdings 3" pitchFamily="18" charset="2"/>
              <a:buChar char=""/>
            </a:pPr>
            <a:r>
              <a:rPr lang="ru-RU" dirty="0" smtClean="0">
                <a:solidFill>
                  <a:srgbClr val="292929"/>
                </a:solidFill>
              </a:rPr>
              <a:t>средняя численность работников не должна быть более 100 человек</a:t>
            </a:r>
          </a:p>
          <a:p>
            <a:pPr marL="513021" indent="-347579">
              <a:spcBef>
                <a:spcPts val="400"/>
              </a:spcBef>
              <a:spcAft>
                <a:spcPts val="200"/>
              </a:spcAft>
              <a:buClr>
                <a:srgbClr val="C00000"/>
              </a:buClr>
              <a:buSzPct val="80000"/>
              <a:buFont typeface="Wingdings 3" pitchFamily="18" charset="2"/>
              <a:buChar char=""/>
            </a:pPr>
            <a:r>
              <a:rPr lang="ru-RU" dirty="0" smtClean="0">
                <a:solidFill>
                  <a:srgbClr val="292929"/>
                </a:solidFill>
              </a:rPr>
              <a:t>доля других организаций в УК компании не должна быть более 25% и др.</a:t>
            </a:r>
          </a:p>
          <a:p>
            <a:pPr lvl="0">
              <a:spcBef>
                <a:spcPts val="400"/>
              </a:spcBef>
              <a:spcAft>
                <a:spcPts val="400"/>
              </a:spcAft>
              <a:buClr>
                <a:srgbClr val="C00000"/>
              </a:buClr>
              <a:buSzPct val="80000"/>
            </a:pPr>
            <a:r>
              <a:rPr lang="ru-RU" dirty="0" smtClean="0">
                <a:solidFill>
                  <a:srgbClr val="292929"/>
                </a:solidFill>
              </a:rPr>
              <a:t>Не в праве применять УСН организации, имеющие филиалы!</a:t>
            </a:r>
          </a:p>
          <a:p>
            <a:pPr lvl="0">
              <a:spcBef>
                <a:spcPts val="400"/>
              </a:spcBef>
              <a:spcAft>
                <a:spcPts val="400"/>
              </a:spcAft>
              <a:buClr>
                <a:srgbClr val="C00000"/>
              </a:buClr>
              <a:buSzPct val="80000"/>
            </a:pPr>
            <a:r>
              <a:rPr lang="ru-RU" dirty="0" smtClean="0">
                <a:solidFill>
                  <a:srgbClr val="292929"/>
                </a:solidFill>
              </a:rPr>
              <a:t>УСН имеют право применять организации, у которых есть представительства (были исключены из ограничений по пп.1 п.3 ст.346.12 НК РФ)</a:t>
            </a:r>
          </a:p>
          <a:p>
            <a:pPr lvl="0">
              <a:spcBef>
                <a:spcPts val="400"/>
              </a:spcBef>
              <a:spcAft>
                <a:spcPts val="400"/>
              </a:spcAft>
              <a:buClr>
                <a:srgbClr val="C00000"/>
              </a:buClr>
              <a:buSzPct val="80000"/>
            </a:pPr>
            <a:endParaRPr lang="ru-RU" sz="2800" dirty="0" smtClean="0">
              <a:solidFill>
                <a:srgbClr val="292929"/>
              </a:solidFill>
            </a:endParaRPr>
          </a:p>
        </p:txBody>
      </p:sp>
    </p:spTree>
    <p:extLst>
      <p:ext uri="{BB962C8B-B14F-4D97-AF65-F5344CB8AC3E}">
        <p14:creationId xmlns:p14="http://schemas.microsoft.com/office/powerpoint/2010/main" val="3887189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0"/>
            <a:ext cx="9144000" cy="954107"/>
          </a:xfrm>
          <a:prstGeom prst="rect">
            <a:avLst/>
          </a:prstGeom>
        </p:spPr>
        <p:txBody>
          <a:bodyPr wrap="square">
            <a:spAutoFit/>
          </a:bodyPr>
          <a:lstStyle/>
          <a:p>
            <a:pPr lvl="0" defTabSz="685800">
              <a:defRPr/>
            </a:pPr>
            <a:r>
              <a:rPr lang="ru-RU" sz="2800" b="1" dirty="0" smtClean="0">
                <a:solidFill>
                  <a:srgbClr val="CC0000"/>
                </a:solidFill>
                <a:latin typeface="Arial Narrow" pitchFamily="34" charset="0"/>
              </a:rPr>
              <a:t>Порядок перехода на УСН</a:t>
            </a:r>
          </a:p>
          <a:p>
            <a:pPr lvl="0" defTabSz="685800">
              <a:defRPr/>
            </a:pPr>
            <a:r>
              <a:rPr lang="ru-RU" sz="2800" b="1" dirty="0" smtClean="0">
                <a:solidFill>
                  <a:srgbClr val="002060"/>
                </a:solidFill>
                <a:latin typeface="Arial Narrow" pitchFamily="34" charset="0"/>
              </a:rPr>
              <a:t>Предельный размер доходов при УСН </a:t>
            </a:r>
            <a:endParaRPr kumimoji="0" lang="ru-RU" sz="28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4" name="Содержимое 3"/>
          <p:cNvSpPr>
            <a:spLocks noGrp="1"/>
          </p:cNvSpPr>
          <p:nvPr>
            <p:ph idx="1"/>
          </p:nvPr>
        </p:nvSpPr>
        <p:spPr>
          <a:xfrm>
            <a:off x="-2458" y="1541247"/>
            <a:ext cx="9144000" cy="5143536"/>
          </a:xfrm>
        </p:spPr>
        <p:txBody>
          <a:bodyPr/>
          <a:lstStyle/>
          <a:p>
            <a:pPr lvl="0">
              <a:spcBef>
                <a:spcPts val="400"/>
              </a:spcBef>
              <a:spcAft>
                <a:spcPts val="400"/>
              </a:spcAft>
              <a:buClr>
                <a:srgbClr val="C00000"/>
              </a:buClr>
              <a:buSzPct val="80000"/>
            </a:pPr>
            <a:r>
              <a:rPr lang="ru-RU" sz="2800" dirty="0" smtClean="0"/>
              <a:t>Превышение предельного размера доходов в 2017г. и в 2018г. приведет к потере права на применение УСН:</a:t>
            </a:r>
          </a:p>
          <a:p>
            <a:pPr marL="513021" indent="-347579">
              <a:spcBef>
                <a:spcPts val="400"/>
              </a:spcBef>
              <a:spcAft>
                <a:spcPts val="400"/>
              </a:spcAft>
              <a:buClr>
                <a:srgbClr val="C00000"/>
              </a:buClr>
              <a:buSzPct val="80000"/>
              <a:buFont typeface="Wingdings 3" pitchFamily="18" charset="2"/>
              <a:buChar char=""/>
            </a:pPr>
            <a:r>
              <a:rPr lang="ru-RU" sz="2800" dirty="0" smtClean="0">
                <a:solidFill>
                  <a:srgbClr val="292929"/>
                </a:solidFill>
              </a:rPr>
              <a:t>150 млн.руб. (п. 4.1 ст. 346.13 НК РФ). </a:t>
            </a:r>
          </a:p>
          <a:p>
            <a:pPr>
              <a:spcBef>
                <a:spcPts val="400"/>
              </a:spcBef>
              <a:spcAft>
                <a:spcPts val="400"/>
              </a:spcAft>
              <a:buClr>
                <a:srgbClr val="C00000"/>
              </a:buClr>
              <a:buSzPct val="80000"/>
            </a:pPr>
            <a:r>
              <a:rPr lang="ru-RU" sz="2800" dirty="0"/>
              <a:t>Данный лимит будет действовать до 01.01.2020</a:t>
            </a:r>
            <a:r>
              <a:rPr lang="en-US" sz="2800" dirty="0"/>
              <a:t> </a:t>
            </a:r>
            <a:r>
              <a:rPr lang="ru-RU" sz="2800" dirty="0"/>
              <a:t>г. (п.п.</a:t>
            </a:r>
            <a:r>
              <a:rPr lang="en-US" sz="2800" dirty="0"/>
              <a:t> </a:t>
            </a:r>
            <a:r>
              <a:rPr lang="ru-RU" sz="2800" dirty="0"/>
              <a:t>4 ст.</a:t>
            </a:r>
            <a:r>
              <a:rPr lang="en-US" sz="2800" dirty="0"/>
              <a:t> </a:t>
            </a:r>
            <a:r>
              <a:rPr lang="ru-RU" sz="2800" dirty="0"/>
              <a:t>2 Федерального закона от 03.07.2016 </a:t>
            </a:r>
            <a:r>
              <a:rPr lang="en-US" sz="2800" dirty="0"/>
              <a:t>N </a:t>
            </a:r>
            <a:r>
              <a:rPr lang="ru-RU" sz="2800" dirty="0"/>
              <a:t>243-ФЗ). </a:t>
            </a:r>
            <a:endParaRPr lang="ru-RU" sz="2800" dirty="0" smtClean="0"/>
          </a:p>
          <a:p>
            <a:pPr>
              <a:spcBef>
                <a:spcPts val="400"/>
              </a:spcBef>
              <a:spcAft>
                <a:spcPts val="400"/>
              </a:spcAft>
              <a:buClr>
                <a:srgbClr val="C00000"/>
              </a:buClr>
              <a:buSzPct val="80000"/>
            </a:pPr>
            <a:r>
              <a:rPr lang="ru-RU" sz="2800" dirty="0" smtClean="0"/>
              <a:t>Для </a:t>
            </a:r>
            <a:r>
              <a:rPr lang="ru-RU" sz="2800" dirty="0"/>
              <a:t>ИП сумма дохода считается в общем и по УСН, и по ПСН.</a:t>
            </a:r>
          </a:p>
          <a:p>
            <a:pPr>
              <a:spcBef>
                <a:spcPts val="400"/>
              </a:spcBef>
              <a:spcAft>
                <a:spcPts val="400"/>
              </a:spcAft>
              <a:buClr>
                <a:srgbClr val="C00000"/>
              </a:buClr>
              <a:buSzPct val="80000"/>
            </a:pPr>
            <a:r>
              <a:rPr lang="ru-RU" sz="2800" dirty="0" smtClean="0">
                <a:solidFill>
                  <a:srgbClr val="292929"/>
                </a:solidFill>
              </a:rPr>
              <a:t>Также происходит потеря права на применение УСН, если возникают условия, указанные в п. 3 и п.4 ст. 346.12 НК РФ.</a:t>
            </a:r>
          </a:p>
          <a:p>
            <a:pPr marL="513021" indent="-347579">
              <a:spcBef>
                <a:spcPts val="400"/>
              </a:spcBef>
              <a:spcAft>
                <a:spcPts val="400"/>
              </a:spcAft>
              <a:buClr>
                <a:srgbClr val="C00000"/>
              </a:buClr>
              <a:buSzPct val="80000"/>
            </a:pPr>
            <a:endParaRPr lang="ru-RU" sz="2800" dirty="0" smtClean="0">
              <a:solidFill>
                <a:srgbClr val="292929"/>
              </a:solidFill>
            </a:endParaRPr>
          </a:p>
        </p:txBody>
      </p:sp>
    </p:spTree>
    <p:extLst>
      <p:ext uri="{BB962C8B-B14F-4D97-AF65-F5344CB8AC3E}">
        <p14:creationId xmlns:p14="http://schemas.microsoft.com/office/powerpoint/2010/main" val="3887189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0"/>
            <a:ext cx="9144000" cy="523220"/>
          </a:xfrm>
          <a:prstGeom prst="rect">
            <a:avLst/>
          </a:prstGeom>
        </p:spPr>
        <p:txBody>
          <a:bodyPr wrap="square">
            <a:spAutoFit/>
          </a:bodyPr>
          <a:lstStyle/>
          <a:p>
            <a:pPr lvl="0" defTabSz="685800">
              <a:defRPr/>
            </a:pPr>
            <a:r>
              <a:rPr lang="ru-RU" sz="2800" b="1" dirty="0" smtClean="0">
                <a:solidFill>
                  <a:srgbClr val="CC0000"/>
                </a:solidFill>
                <a:latin typeface="Arial Narrow" pitchFamily="34" charset="0"/>
              </a:rPr>
              <a:t>Порядок перехода на УСН</a:t>
            </a:r>
          </a:p>
        </p:txBody>
      </p:sp>
      <p:sp>
        <p:nvSpPr>
          <p:cNvPr id="4" name="Содержимое 3"/>
          <p:cNvSpPr>
            <a:spLocks noGrp="1"/>
          </p:cNvSpPr>
          <p:nvPr>
            <p:ph idx="1"/>
          </p:nvPr>
        </p:nvSpPr>
        <p:spPr>
          <a:xfrm>
            <a:off x="-2458" y="1541247"/>
            <a:ext cx="9144000" cy="5143536"/>
          </a:xfrm>
        </p:spPr>
        <p:txBody>
          <a:bodyPr/>
          <a:lstStyle/>
          <a:p>
            <a:pPr lvl="0">
              <a:spcBef>
                <a:spcPts val="400"/>
              </a:spcBef>
              <a:spcAft>
                <a:spcPts val="400"/>
              </a:spcAft>
              <a:buClr>
                <a:srgbClr val="C00000"/>
              </a:buClr>
              <a:buSzPct val="80000"/>
            </a:pPr>
            <a:r>
              <a:rPr lang="ru-RU" sz="2400" dirty="0" smtClean="0"/>
              <a:t>На УСН переход осуществляется добровольно! Уведомление о переходе на УСН в ИФНС необходимо подать в срок (Приказ ФНС РФ от 02.11.2012 </a:t>
            </a:r>
            <a:r>
              <a:rPr lang="en-US" sz="2400" dirty="0" smtClean="0"/>
              <a:t>N</a:t>
            </a:r>
            <a:r>
              <a:rPr lang="ru-RU" sz="2400" dirty="0" smtClean="0"/>
              <a:t> ММВ-7-3/829@):</a:t>
            </a:r>
          </a:p>
          <a:p>
            <a:pPr marL="513021" indent="-347579">
              <a:spcBef>
                <a:spcPts val="400"/>
              </a:spcBef>
              <a:spcAft>
                <a:spcPts val="400"/>
              </a:spcAft>
              <a:buClr>
                <a:srgbClr val="C00000"/>
              </a:buClr>
              <a:buSzPct val="80000"/>
              <a:buFont typeface="Wingdings 3" pitchFamily="18" charset="2"/>
              <a:buChar char=""/>
            </a:pPr>
            <a:r>
              <a:rPr lang="ru-RU" sz="2400" dirty="0" smtClean="0">
                <a:solidFill>
                  <a:srgbClr val="292929"/>
                </a:solidFill>
              </a:rPr>
              <a:t>для работающих организаций и ИП - не позднее 31 декабря</a:t>
            </a:r>
          </a:p>
          <a:p>
            <a:pPr marL="513021" indent="-347579">
              <a:spcBef>
                <a:spcPts val="400"/>
              </a:spcBef>
              <a:spcAft>
                <a:spcPts val="400"/>
              </a:spcAft>
              <a:buClr>
                <a:srgbClr val="C00000"/>
              </a:buClr>
              <a:buSzPct val="80000"/>
              <a:buFont typeface="Wingdings 3" pitchFamily="18" charset="2"/>
              <a:buChar char=""/>
            </a:pPr>
            <a:r>
              <a:rPr lang="ru-RU" sz="2400" dirty="0" smtClean="0">
                <a:cs typeface="Times New Roman" pitchFamily="18" charset="0"/>
              </a:rPr>
              <a:t>для вновь созданных организаций и ИП</a:t>
            </a:r>
            <a:r>
              <a:rPr lang="en-US" sz="2400" dirty="0" smtClean="0">
                <a:cs typeface="Times New Roman" pitchFamily="18" charset="0"/>
              </a:rPr>
              <a:t> - </a:t>
            </a:r>
            <a:r>
              <a:rPr lang="ru-RU" sz="2400" dirty="0" smtClean="0">
                <a:cs typeface="Times New Roman" pitchFamily="18" charset="0"/>
              </a:rPr>
              <a:t>не позднее 30 календарных дней с даты постановки на учет</a:t>
            </a:r>
          </a:p>
          <a:p>
            <a:pPr marL="513021" indent="-347579">
              <a:spcBef>
                <a:spcPts val="400"/>
              </a:spcBef>
              <a:spcAft>
                <a:spcPts val="400"/>
              </a:spcAft>
              <a:buClr>
                <a:srgbClr val="C00000"/>
              </a:buClr>
              <a:buSzPct val="80000"/>
              <a:buFont typeface="Wingdings 3" pitchFamily="18" charset="2"/>
              <a:buChar char=""/>
            </a:pPr>
            <a:r>
              <a:rPr lang="ru-RU" sz="2400" dirty="0" smtClean="0">
                <a:cs typeface="Times New Roman" pitchFamily="18" charset="0"/>
              </a:rPr>
              <a:t>для организаций и ИП, которые перестали быть плательщиками ЕНВД</a:t>
            </a:r>
            <a:r>
              <a:rPr lang="en-US" sz="2400" dirty="0" smtClean="0">
                <a:cs typeface="Times New Roman" pitchFamily="18" charset="0"/>
              </a:rPr>
              <a:t> - </a:t>
            </a:r>
            <a:r>
              <a:rPr lang="ru-RU" sz="2400" dirty="0" smtClean="0">
                <a:cs typeface="Times New Roman" pitchFamily="18" charset="0"/>
              </a:rPr>
              <a:t>не позднее 30 календарных дней со дня прекращения обязанности по уплате ЕНВД (</a:t>
            </a:r>
            <a:r>
              <a:rPr lang="ru-RU" sz="2400" dirty="0" err="1" smtClean="0">
                <a:cs typeface="Times New Roman" pitchFamily="18" charset="0"/>
              </a:rPr>
              <a:t>абз</a:t>
            </a:r>
            <a:r>
              <a:rPr lang="ru-RU" sz="2400" dirty="0" smtClean="0">
                <a:cs typeface="Times New Roman" pitchFamily="18" charset="0"/>
              </a:rPr>
              <a:t>. 4 п.</a:t>
            </a:r>
            <a:r>
              <a:rPr lang="en-US" sz="2400" dirty="0" smtClean="0">
                <a:cs typeface="Times New Roman" pitchFamily="18" charset="0"/>
              </a:rPr>
              <a:t> </a:t>
            </a:r>
            <a:r>
              <a:rPr lang="ru-RU" sz="2400" dirty="0" smtClean="0">
                <a:cs typeface="Times New Roman" pitchFamily="18" charset="0"/>
              </a:rPr>
              <a:t>2 ст.</a:t>
            </a:r>
            <a:r>
              <a:rPr lang="en-US" sz="2400" dirty="0" smtClean="0">
                <a:cs typeface="Times New Roman" pitchFamily="18" charset="0"/>
              </a:rPr>
              <a:t> </a:t>
            </a:r>
            <a:r>
              <a:rPr lang="ru-RU" sz="2400" dirty="0" smtClean="0">
                <a:cs typeface="Times New Roman" pitchFamily="18" charset="0"/>
              </a:rPr>
              <a:t>346.13 НК РФ)</a:t>
            </a:r>
          </a:p>
          <a:p>
            <a:pPr>
              <a:spcBef>
                <a:spcPts val="400"/>
              </a:spcBef>
              <a:spcAft>
                <a:spcPts val="400"/>
              </a:spcAft>
              <a:defRPr/>
            </a:pPr>
            <a:r>
              <a:rPr lang="en-US" sz="2400" dirty="0" smtClean="0">
                <a:solidFill>
                  <a:srgbClr val="FF0000"/>
                </a:solidFill>
              </a:rPr>
              <a:t>!!! </a:t>
            </a:r>
            <a:r>
              <a:rPr lang="ru-RU" sz="2400" dirty="0" smtClean="0"/>
              <a:t>При непредставлении уведомления о переходе на УСН в установленные сроки Налогоплательщик не имеет права применять УСН (</a:t>
            </a:r>
            <a:r>
              <a:rPr lang="ru-RU" sz="2400" dirty="0" err="1" smtClean="0"/>
              <a:t>пп</a:t>
            </a:r>
            <a:r>
              <a:rPr lang="ru-RU" sz="2400" dirty="0" smtClean="0"/>
              <a:t>. 19 п. 3 ст. 346.12 НК РФ)</a:t>
            </a:r>
            <a:endParaRPr lang="ru-RU" sz="2800" dirty="0" smtClean="0">
              <a:solidFill>
                <a:srgbClr val="292929"/>
              </a:solidFill>
            </a:endParaRPr>
          </a:p>
        </p:txBody>
      </p:sp>
    </p:spTree>
    <p:extLst>
      <p:ext uri="{BB962C8B-B14F-4D97-AF65-F5344CB8AC3E}">
        <p14:creationId xmlns:p14="http://schemas.microsoft.com/office/powerpoint/2010/main" val="3887189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0"/>
            <a:ext cx="9144000" cy="954107"/>
          </a:xfrm>
          <a:prstGeom prst="rect">
            <a:avLst/>
          </a:prstGeom>
        </p:spPr>
        <p:txBody>
          <a:bodyPr wrap="square">
            <a:spAutoFit/>
          </a:bodyPr>
          <a:lstStyle/>
          <a:p>
            <a:pPr lvl="0" defTabSz="685800">
              <a:defRPr/>
            </a:pPr>
            <a:r>
              <a:rPr lang="ru-RU" sz="2800" b="1" dirty="0" smtClean="0">
                <a:solidFill>
                  <a:srgbClr val="CC0000"/>
                </a:solidFill>
                <a:latin typeface="Arial Narrow" pitchFamily="34" charset="0"/>
              </a:rPr>
              <a:t>Порядок перехода на УСН</a:t>
            </a:r>
          </a:p>
          <a:p>
            <a:pPr lvl="0" defTabSz="685800">
              <a:defRPr/>
            </a:pPr>
            <a:r>
              <a:rPr lang="ru-RU" sz="2800" b="1" dirty="0" smtClean="0">
                <a:solidFill>
                  <a:srgbClr val="002060"/>
                </a:solidFill>
                <a:latin typeface="Arial Narrow" pitchFamily="34" charset="0"/>
              </a:rPr>
              <a:t>Уведомления по УСН</a:t>
            </a:r>
            <a:endParaRPr kumimoji="0" lang="ru-RU" sz="28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4" name="Содержимое 3"/>
          <p:cNvSpPr>
            <a:spLocks noGrp="1"/>
          </p:cNvSpPr>
          <p:nvPr>
            <p:ph idx="1"/>
          </p:nvPr>
        </p:nvSpPr>
        <p:spPr>
          <a:xfrm>
            <a:off x="-2458" y="1541247"/>
            <a:ext cx="9144000" cy="5143536"/>
          </a:xfrm>
        </p:spPr>
        <p:txBody>
          <a:bodyPr/>
          <a:lstStyle/>
          <a:p>
            <a:pPr lvl="0">
              <a:spcBef>
                <a:spcPts val="400"/>
              </a:spcBef>
              <a:spcAft>
                <a:spcPts val="400"/>
              </a:spcAft>
              <a:buClr>
                <a:srgbClr val="C00000"/>
              </a:buClr>
              <a:buSzPct val="80000"/>
            </a:pPr>
            <a:r>
              <a:rPr lang="ru-RU" sz="2800" dirty="0" smtClean="0"/>
              <a:t>Заполнение и печать уведомлений при УСН в соответствии с Приказом ФНС РФ от 02.11.2012 N ММВ-7-3/829@ «Об утверждении форм документов для применения упрощенной системы налогообложения» автоматизированы в 1С:8 ред.3. </a:t>
            </a:r>
            <a:endParaRPr lang="ru-RU" sz="2800" dirty="0" smtClean="0">
              <a:solidFill>
                <a:srgbClr val="292929"/>
              </a:solidFill>
            </a:endParaRPr>
          </a:p>
        </p:txBody>
      </p:sp>
    </p:spTree>
    <p:extLst>
      <p:ext uri="{BB962C8B-B14F-4D97-AF65-F5344CB8AC3E}">
        <p14:creationId xmlns:p14="http://schemas.microsoft.com/office/powerpoint/2010/main" val="3887189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0" y="5444154"/>
            <a:ext cx="9144000" cy="1200329"/>
          </a:xfrm>
          <a:prstGeom prst="rect">
            <a:avLst/>
          </a:prstGeom>
          <a:blipFill>
            <a:blip r:embed="rId3" cstate="print"/>
            <a:stretch>
              <a:fillRect/>
            </a:stretch>
          </a:blipFill>
        </p:spPr>
        <p:txBody>
          <a:bodyPr vert="horz" lIns="87424" tIns="43713" rIns="87424" bIns="43713" rtlCol="0" anchor="ctr">
            <a:noAutofit/>
          </a:bodyPr>
          <a:lstStyle/>
          <a:p>
            <a:pPr algn="ctr" defTabSz="655695">
              <a:spcBef>
                <a:spcPts val="957"/>
              </a:spcBef>
              <a:spcAft>
                <a:spcPts val="957"/>
              </a:spcAft>
            </a:pPr>
            <a:r>
              <a:rPr lang="ru-RU" sz="3600" b="1" dirty="0" smtClean="0">
                <a:solidFill>
                  <a:srgbClr val="002060"/>
                </a:solidFill>
                <a:latin typeface="Arial Narrow" pitchFamily="34" charset="0"/>
              </a:rPr>
              <a:t>Помощник по переходу на УСН</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9" y="620687"/>
            <a:ext cx="4176464" cy="4176465"/>
          </a:xfrm>
          <a:prstGeom prst="rect">
            <a:avLst/>
          </a:prstGeom>
        </p:spPr>
      </p:pic>
    </p:spTree>
    <p:extLst>
      <p:ext uri="{BB962C8B-B14F-4D97-AF65-F5344CB8AC3E}">
        <p14:creationId xmlns:p14="http://schemas.microsoft.com/office/powerpoint/2010/main" val="974074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785801"/>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СЕГОДНЯ ПЕРВЫЙ ИЗ 13 ОНЛАЙН-СЕМИНАРОВ</a:t>
            </a:r>
          </a:p>
        </p:txBody>
      </p:sp>
      <p:pic>
        <p:nvPicPr>
          <p:cNvPr id="2050" name="Picture 2" descr="D:\YandexDisk\0. Профбух\01. Дизайн\1. Баннеры\2017 год\39. Годовая отчетность 2017\ПЕРСОНАЛЬНЫЕ БАННЕРЫ\otchet2017-12dec.jpg"/>
          <p:cNvPicPr>
            <a:picLocks noChangeAspect="1" noChangeArrowheads="1"/>
          </p:cNvPicPr>
          <p:nvPr/>
        </p:nvPicPr>
        <p:blipFill>
          <a:blip r:embed="rId3"/>
          <a:srcRect/>
          <a:stretch>
            <a:fillRect/>
          </a:stretch>
        </p:blipFill>
        <p:spPr bwMode="auto">
          <a:xfrm>
            <a:off x="714348" y="1643050"/>
            <a:ext cx="7786710" cy="5061362"/>
          </a:xfrm>
          <a:prstGeom prst="rect">
            <a:avLst/>
          </a:prstGeom>
          <a:noFill/>
        </p:spPr>
      </p:pic>
    </p:spTree>
    <p:extLst>
      <p:ext uri="{BB962C8B-B14F-4D97-AF65-F5344CB8AC3E}">
        <p14:creationId xmlns:p14="http://schemas.microsoft.com/office/powerpoint/2010/main" val="15236342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0"/>
            <a:ext cx="9144000" cy="954107"/>
          </a:xfrm>
          <a:prstGeom prst="rect">
            <a:avLst/>
          </a:prstGeom>
        </p:spPr>
        <p:txBody>
          <a:bodyPr wrap="square">
            <a:spAutoFit/>
          </a:bodyPr>
          <a:lstStyle/>
          <a:p>
            <a:pPr lvl="0" defTabSz="685800">
              <a:defRPr/>
            </a:pPr>
            <a:r>
              <a:rPr lang="ru-RU" sz="2800" b="1" dirty="0" smtClean="0">
                <a:solidFill>
                  <a:srgbClr val="CC0000"/>
                </a:solidFill>
                <a:latin typeface="Arial Narrow" pitchFamily="34" charset="0"/>
              </a:rPr>
              <a:t>Помощник по переходу на УСН</a:t>
            </a:r>
          </a:p>
          <a:p>
            <a:pPr lvl="0" defTabSz="685800">
              <a:defRPr/>
            </a:pPr>
            <a:r>
              <a:rPr lang="ru-RU" sz="2800" b="1" dirty="0" smtClean="0">
                <a:solidFill>
                  <a:srgbClr val="002060"/>
                </a:solidFill>
                <a:latin typeface="Arial Narrow" pitchFamily="34" charset="0"/>
              </a:rPr>
              <a:t>Помощник перехода на УСН</a:t>
            </a:r>
            <a:endParaRPr kumimoji="0" lang="ru-RU" sz="28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4" name="Содержимое 3"/>
          <p:cNvSpPr>
            <a:spLocks noGrp="1"/>
          </p:cNvSpPr>
          <p:nvPr>
            <p:ph idx="1"/>
          </p:nvPr>
        </p:nvSpPr>
        <p:spPr>
          <a:xfrm>
            <a:off x="-2458" y="1541247"/>
            <a:ext cx="9144000" cy="5143536"/>
          </a:xfrm>
        </p:spPr>
        <p:txBody>
          <a:bodyPr/>
          <a:lstStyle/>
          <a:p>
            <a:pPr lvl="0">
              <a:spcBef>
                <a:spcPts val="400"/>
              </a:spcBef>
              <a:spcAft>
                <a:spcPts val="400"/>
              </a:spcAft>
              <a:buClr>
                <a:srgbClr val="C00000"/>
              </a:buClr>
              <a:buSzPct val="80000"/>
            </a:pPr>
            <a:r>
              <a:rPr lang="ru-RU" sz="2800" dirty="0" smtClean="0">
                <a:solidFill>
                  <a:srgbClr val="292929"/>
                </a:solidFill>
              </a:rPr>
              <a:t>В 1С автоматизирован лишь один вариант перехода с ОСНО на УСН через:</a:t>
            </a:r>
          </a:p>
          <a:p>
            <a:pPr lvl="0">
              <a:spcBef>
                <a:spcPts val="400"/>
              </a:spcBef>
              <a:spcAft>
                <a:spcPts val="400"/>
              </a:spcAft>
              <a:buClr>
                <a:srgbClr val="C00000"/>
              </a:buClr>
              <a:buSzPct val="80000"/>
            </a:pPr>
            <a:r>
              <a:rPr lang="ru-RU" sz="2800" b="1" dirty="0" smtClean="0">
                <a:solidFill>
                  <a:srgbClr val="292929"/>
                </a:solidFill>
              </a:rPr>
              <a:t>Операции – Изменение режима налогообложения – Помощник по переходу на УСН</a:t>
            </a:r>
          </a:p>
          <a:p>
            <a:pPr lvl="0">
              <a:spcBef>
                <a:spcPts val="400"/>
              </a:spcBef>
              <a:spcAft>
                <a:spcPts val="400"/>
              </a:spcAft>
              <a:buClr>
                <a:srgbClr val="C00000"/>
              </a:buClr>
              <a:buSzPct val="80000"/>
            </a:pPr>
            <a:r>
              <a:rPr lang="ru-RU" sz="2800" dirty="0" smtClean="0">
                <a:solidFill>
                  <a:srgbClr val="292929"/>
                </a:solidFill>
              </a:rPr>
              <a:t>Для его запуска необходимо установить в Учетной политике по налоговому учету систему налогообложения УСН и выбрать объект налогообложения. </a:t>
            </a:r>
          </a:p>
        </p:txBody>
      </p:sp>
    </p:spTree>
    <p:extLst>
      <p:ext uri="{BB962C8B-B14F-4D97-AF65-F5344CB8AC3E}">
        <p14:creationId xmlns:p14="http://schemas.microsoft.com/office/powerpoint/2010/main" val="3887189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0" y="5444154"/>
            <a:ext cx="9144000" cy="1200329"/>
          </a:xfrm>
          <a:prstGeom prst="rect">
            <a:avLst/>
          </a:prstGeom>
          <a:blipFill>
            <a:blip r:embed="rId3" cstate="print"/>
            <a:stretch>
              <a:fillRect/>
            </a:stretch>
          </a:blipFill>
        </p:spPr>
        <p:txBody>
          <a:bodyPr vert="horz" lIns="87424" tIns="43713" rIns="87424" bIns="43713" rtlCol="0" anchor="ctr">
            <a:noAutofit/>
          </a:bodyPr>
          <a:lstStyle/>
          <a:p>
            <a:pPr algn="ctr" defTabSz="655695">
              <a:spcBef>
                <a:spcPts val="957"/>
              </a:spcBef>
              <a:spcAft>
                <a:spcPts val="957"/>
              </a:spcAft>
            </a:pPr>
            <a:r>
              <a:rPr lang="ru-RU" sz="3600" b="1" dirty="0" smtClean="0">
                <a:solidFill>
                  <a:srgbClr val="002060"/>
                </a:solidFill>
                <a:latin typeface="Arial Narrow" pitchFamily="34" charset="0"/>
              </a:rPr>
              <a:t>Изменение объекта налогообложения при УСН</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9" y="620687"/>
            <a:ext cx="4176464" cy="4176465"/>
          </a:xfrm>
          <a:prstGeom prst="rect">
            <a:avLst/>
          </a:prstGeom>
        </p:spPr>
      </p:pic>
    </p:spTree>
    <p:extLst>
      <p:ext uri="{BB962C8B-B14F-4D97-AF65-F5344CB8AC3E}">
        <p14:creationId xmlns:p14="http://schemas.microsoft.com/office/powerpoint/2010/main" val="974074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0"/>
            <a:ext cx="9144000" cy="523220"/>
          </a:xfrm>
          <a:prstGeom prst="rect">
            <a:avLst/>
          </a:prstGeom>
        </p:spPr>
        <p:txBody>
          <a:bodyPr wrap="square">
            <a:spAutoFit/>
          </a:bodyPr>
          <a:lstStyle/>
          <a:p>
            <a:pPr lvl="0" defTabSz="685800">
              <a:defRPr/>
            </a:pPr>
            <a:r>
              <a:rPr lang="ru-RU" sz="2800" b="1" dirty="0" smtClean="0">
                <a:solidFill>
                  <a:srgbClr val="CC0000"/>
                </a:solidFill>
                <a:latin typeface="Arial Narrow" pitchFamily="34" charset="0"/>
              </a:rPr>
              <a:t>Изменение объекта налогообложения при УСН</a:t>
            </a:r>
          </a:p>
        </p:txBody>
      </p:sp>
      <p:sp>
        <p:nvSpPr>
          <p:cNvPr id="4" name="Содержимое 3"/>
          <p:cNvSpPr>
            <a:spLocks noGrp="1"/>
          </p:cNvSpPr>
          <p:nvPr>
            <p:ph idx="1"/>
          </p:nvPr>
        </p:nvSpPr>
        <p:spPr>
          <a:xfrm>
            <a:off x="-2458" y="1541247"/>
            <a:ext cx="9144000" cy="5143536"/>
          </a:xfrm>
        </p:spPr>
        <p:txBody>
          <a:bodyPr/>
          <a:lstStyle/>
          <a:p>
            <a:pPr lvl="0">
              <a:spcBef>
                <a:spcPts val="400"/>
              </a:spcBef>
              <a:spcAft>
                <a:spcPts val="400"/>
              </a:spcAft>
              <a:buClr>
                <a:srgbClr val="C00000"/>
              </a:buClr>
              <a:buSzPct val="80000"/>
            </a:pPr>
            <a:r>
              <a:rPr lang="ru-RU" sz="2800" dirty="0" smtClean="0">
                <a:solidFill>
                  <a:srgbClr val="292929"/>
                </a:solidFill>
              </a:rPr>
              <a:t>Уведомление о смене объекта налогообложения с «Доходов» на «Доходы минус расходы» или наоборот необходимо подать в ИФНС до 31 декабря (п. 2 ст. 346.14 НК РФ).</a:t>
            </a:r>
          </a:p>
          <a:p>
            <a:pPr lvl="0">
              <a:spcBef>
                <a:spcPts val="400"/>
              </a:spcBef>
              <a:spcAft>
                <a:spcPts val="400"/>
              </a:spcAft>
              <a:buClr>
                <a:srgbClr val="C00000"/>
              </a:buClr>
              <a:buSzPct val="80000"/>
            </a:pPr>
            <a:r>
              <a:rPr lang="ru-RU" sz="2800" dirty="0" smtClean="0">
                <a:solidFill>
                  <a:srgbClr val="292929"/>
                </a:solidFill>
              </a:rPr>
              <a:t>В  течение года налогоплательщик не может менять объект налогообложения.</a:t>
            </a:r>
          </a:p>
          <a:p>
            <a:pPr lvl="0">
              <a:spcBef>
                <a:spcPts val="400"/>
              </a:spcBef>
              <a:spcAft>
                <a:spcPts val="400"/>
              </a:spcAft>
              <a:buClr>
                <a:srgbClr val="C00000"/>
              </a:buClr>
              <a:buSzPct val="80000"/>
            </a:pPr>
            <a:r>
              <a:rPr lang="ru-RU" sz="2800" dirty="0" smtClean="0">
                <a:solidFill>
                  <a:srgbClr val="292929"/>
                </a:solidFill>
              </a:rPr>
              <a:t>Смену объекта налогообложения налогоплательщик вправе делать ежегодно.</a:t>
            </a:r>
          </a:p>
          <a:p>
            <a:pPr lvl="0">
              <a:spcBef>
                <a:spcPts val="400"/>
              </a:spcBef>
              <a:spcAft>
                <a:spcPts val="400"/>
              </a:spcAft>
              <a:buClr>
                <a:srgbClr val="C00000"/>
              </a:buClr>
              <a:buSzPct val="80000"/>
            </a:pPr>
            <a:r>
              <a:rPr lang="ru-RU" sz="2800" dirty="0" smtClean="0">
                <a:solidFill>
                  <a:srgbClr val="292929"/>
                </a:solidFill>
              </a:rPr>
              <a:t>Участники договоров простого товарищества и доверительного управления должны применять объект «доходы минус расходы»</a:t>
            </a:r>
          </a:p>
        </p:txBody>
      </p:sp>
    </p:spTree>
    <p:extLst>
      <p:ext uri="{BB962C8B-B14F-4D97-AF65-F5344CB8AC3E}">
        <p14:creationId xmlns:p14="http://schemas.microsoft.com/office/powerpoint/2010/main" val="3887189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0" y="5444154"/>
            <a:ext cx="9144000" cy="1200329"/>
          </a:xfrm>
          <a:prstGeom prst="rect">
            <a:avLst/>
          </a:prstGeom>
          <a:blipFill>
            <a:blip r:embed="rId3" cstate="print"/>
            <a:stretch>
              <a:fillRect/>
            </a:stretch>
          </a:blipFill>
        </p:spPr>
        <p:txBody>
          <a:bodyPr vert="horz" lIns="87424" tIns="43713" rIns="87424" bIns="43713" rtlCol="0" anchor="ctr">
            <a:noAutofit/>
          </a:bodyPr>
          <a:lstStyle/>
          <a:p>
            <a:pPr algn="ctr" defTabSz="655695">
              <a:spcBef>
                <a:spcPts val="957"/>
              </a:spcBef>
              <a:spcAft>
                <a:spcPts val="957"/>
              </a:spcAft>
            </a:pPr>
            <a:r>
              <a:rPr lang="ru-RU" sz="3600" b="1" dirty="0" smtClean="0">
                <a:solidFill>
                  <a:srgbClr val="002060"/>
                </a:solidFill>
                <a:latin typeface="Arial Narrow" pitchFamily="34" charset="0"/>
              </a:rPr>
              <a:t>Единая (упрощенная) декларация </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9" y="620687"/>
            <a:ext cx="4176464" cy="4176465"/>
          </a:xfrm>
          <a:prstGeom prst="rect">
            <a:avLst/>
          </a:prstGeom>
        </p:spPr>
      </p:pic>
    </p:spTree>
    <p:extLst>
      <p:ext uri="{BB962C8B-B14F-4D97-AF65-F5344CB8AC3E}">
        <p14:creationId xmlns:p14="http://schemas.microsoft.com/office/powerpoint/2010/main" val="974074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0"/>
            <a:ext cx="9144000" cy="954107"/>
          </a:xfrm>
          <a:prstGeom prst="rect">
            <a:avLst/>
          </a:prstGeom>
        </p:spPr>
        <p:txBody>
          <a:bodyPr wrap="square">
            <a:spAutoFit/>
          </a:bodyPr>
          <a:lstStyle/>
          <a:p>
            <a:pPr defTabSz="685800">
              <a:defRPr/>
            </a:pPr>
            <a:r>
              <a:rPr lang="ru-RU" sz="2800" b="1" dirty="0" smtClean="0">
                <a:solidFill>
                  <a:srgbClr val="CC0000"/>
                </a:solidFill>
                <a:latin typeface="Arial Narrow" pitchFamily="34" charset="0"/>
              </a:rPr>
              <a:t>Единая (упрощенная) декларация</a:t>
            </a:r>
          </a:p>
          <a:p>
            <a:pPr lvl="0" defTabSz="685800">
              <a:defRPr/>
            </a:pPr>
            <a:r>
              <a:rPr lang="ru-RU" sz="2800" b="1" dirty="0" smtClean="0">
                <a:solidFill>
                  <a:srgbClr val="002060"/>
                </a:solidFill>
                <a:latin typeface="Arial Narrow" pitchFamily="34" charset="0"/>
              </a:rPr>
              <a:t>Кто имеет право сдавать единую (упрощенную) декларацию</a:t>
            </a:r>
            <a:endParaRPr kumimoji="0" lang="ru-RU" sz="28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4" name="Содержимое 3"/>
          <p:cNvSpPr>
            <a:spLocks noGrp="1"/>
          </p:cNvSpPr>
          <p:nvPr>
            <p:ph idx="1"/>
          </p:nvPr>
        </p:nvSpPr>
        <p:spPr>
          <a:xfrm>
            <a:off x="-2458" y="1541247"/>
            <a:ext cx="9144000" cy="5143536"/>
          </a:xfrm>
        </p:spPr>
        <p:txBody>
          <a:bodyPr/>
          <a:lstStyle/>
          <a:p>
            <a:pPr lvl="0">
              <a:spcBef>
                <a:spcPts val="400"/>
              </a:spcBef>
              <a:spcAft>
                <a:spcPts val="400"/>
              </a:spcAft>
              <a:buClr>
                <a:srgbClr val="C00000"/>
              </a:buClr>
              <a:buSzPct val="80000"/>
            </a:pPr>
            <a:r>
              <a:rPr lang="ru-RU" sz="2800" dirty="0" smtClean="0">
                <a:solidFill>
                  <a:srgbClr val="292929"/>
                </a:solidFill>
              </a:rPr>
              <a:t>Кто имеет право сдавать: налогоплательщики, которые в 2017 году (п. 2 ст. 80 НК РФ):</a:t>
            </a:r>
          </a:p>
          <a:p>
            <a:pPr marL="514800" lvl="0" indent="-349200">
              <a:spcBef>
                <a:spcPts val="400"/>
              </a:spcBef>
              <a:spcAft>
                <a:spcPts val="400"/>
              </a:spcAft>
              <a:buClr>
                <a:srgbClr val="C00000"/>
              </a:buClr>
              <a:buSzPct val="80000"/>
              <a:buFont typeface="Wingdings 3" pitchFamily="18" charset="2"/>
              <a:buChar char="´"/>
            </a:pPr>
            <a:r>
              <a:rPr lang="ru-RU" sz="2800" dirty="0" smtClean="0">
                <a:solidFill>
                  <a:srgbClr val="292929"/>
                </a:solidFill>
              </a:rPr>
              <a:t>не осуществляли операций в результате которых происходило движение денежных средств </a:t>
            </a:r>
          </a:p>
          <a:p>
            <a:pPr marL="514800" lvl="0" indent="-349200">
              <a:spcBef>
                <a:spcPts val="400"/>
              </a:spcBef>
              <a:spcAft>
                <a:spcPts val="400"/>
              </a:spcAft>
              <a:buClr>
                <a:srgbClr val="C00000"/>
              </a:buClr>
              <a:buSzPct val="80000"/>
              <a:buFont typeface="Wingdings 3" pitchFamily="18" charset="2"/>
              <a:buChar char="´"/>
            </a:pPr>
            <a:r>
              <a:rPr lang="ru-RU" sz="2800" dirty="0" smtClean="0">
                <a:solidFill>
                  <a:srgbClr val="292929"/>
                </a:solidFill>
              </a:rPr>
              <a:t>не имеющие объектов налогообложения по указываемым в декларации налогам</a:t>
            </a:r>
          </a:p>
          <a:p>
            <a:pPr lvl="0">
              <a:spcBef>
                <a:spcPts val="400"/>
              </a:spcBef>
              <a:spcAft>
                <a:spcPts val="400"/>
              </a:spcAft>
              <a:buClr>
                <a:srgbClr val="C00000"/>
              </a:buClr>
              <a:buSzPct val="80000"/>
            </a:pPr>
            <a:r>
              <a:rPr lang="ru-RU" sz="2800" dirty="0" smtClean="0">
                <a:solidFill>
                  <a:srgbClr val="292929"/>
                </a:solidFill>
              </a:rPr>
              <a:t>Срок сдачи: не позднее 20 января 2018г. </a:t>
            </a:r>
          </a:p>
          <a:p>
            <a:pPr lvl="0">
              <a:spcBef>
                <a:spcPts val="400"/>
              </a:spcBef>
              <a:spcAft>
                <a:spcPts val="400"/>
              </a:spcAft>
              <a:buClr>
                <a:srgbClr val="C00000"/>
              </a:buClr>
              <a:buSzPct val="80000"/>
            </a:pPr>
            <a:r>
              <a:rPr lang="ru-RU" sz="2800" dirty="0" smtClean="0">
                <a:solidFill>
                  <a:srgbClr val="292929"/>
                </a:solidFill>
              </a:rPr>
              <a:t>Куда сдается:  в ИФНС</a:t>
            </a:r>
          </a:p>
          <a:p>
            <a:pPr lvl="0">
              <a:spcBef>
                <a:spcPts val="400"/>
              </a:spcBef>
              <a:spcAft>
                <a:spcPts val="400"/>
              </a:spcAft>
              <a:buClr>
                <a:srgbClr val="C00000"/>
              </a:buClr>
              <a:buSzPct val="80000"/>
            </a:pPr>
            <a:r>
              <a:rPr lang="ru-RU" sz="2800" dirty="0" smtClean="0">
                <a:solidFill>
                  <a:srgbClr val="292929"/>
                </a:solidFill>
              </a:rPr>
              <a:t>Форма декларации утверждена Приказом Минфина РФ от 10.07.2007 N 62н</a:t>
            </a:r>
          </a:p>
          <a:p>
            <a:pPr lvl="0">
              <a:spcBef>
                <a:spcPts val="400"/>
              </a:spcBef>
              <a:spcAft>
                <a:spcPts val="400"/>
              </a:spcAft>
              <a:buClr>
                <a:srgbClr val="C00000"/>
              </a:buClr>
              <a:buSzPct val="80000"/>
            </a:pPr>
            <a:endParaRPr lang="ru-RU" sz="2800" dirty="0" smtClean="0">
              <a:solidFill>
                <a:srgbClr val="292929"/>
              </a:solidFill>
            </a:endParaRPr>
          </a:p>
        </p:txBody>
      </p:sp>
    </p:spTree>
    <p:extLst>
      <p:ext uri="{BB962C8B-B14F-4D97-AF65-F5344CB8AC3E}">
        <p14:creationId xmlns:p14="http://schemas.microsoft.com/office/powerpoint/2010/main" val="3887189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Единая (упрощенная) декларация</a:t>
            </a:r>
          </a:p>
          <a:p>
            <a:pPr lvl="0" defTabSz="685800">
              <a:defRPr/>
            </a:pPr>
            <a:r>
              <a:rPr lang="ru-RU" sz="2800" b="1" dirty="0" smtClean="0">
                <a:solidFill>
                  <a:srgbClr val="002060"/>
                </a:solidFill>
                <a:latin typeface="Arial Narrow" pitchFamily="34" charset="0"/>
              </a:rPr>
              <a:t>Представление единой (упрощенной) декларации</a:t>
            </a:r>
            <a:endParaRPr kumimoji="0" lang="ru-RU" sz="28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4" name="Содержимое 3"/>
          <p:cNvSpPr>
            <a:spLocks noGrp="1"/>
          </p:cNvSpPr>
          <p:nvPr>
            <p:ph idx="1"/>
          </p:nvPr>
        </p:nvSpPr>
        <p:spPr>
          <a:xfrm>
            <a:off x="-2458" y="1541247"/>
            <a:ext cx="9144000" cy="5143536"/>
          </a:xfrm>
        </p:spPr>
        <p:txBody>
          <a:bodyPr/>
          <a:lstStyle/>
          <a:p>
            <a:pPr lvl="0">
              <a:spcBef>
                <a:spcPts val="400"/>
              </a:spcBef>
              <a:spcAft>
                <a:spcPts val="400"/>
              </a:spcAft>
              <a:buClr>
                <a:srgbClr val="C00000"/>
              </a:buClr>
              <a:buSzPct val="80000"/>
            </a:pPr>
            <a:r>
              <a:rPr lang="ru-RU" sz="2800" dirty="0" smtClean="0">
                <a:solidFill>
                  <a:srgbClr val="292929"/>
                </a:solidFill>
              </a:rPr>
              <a:t>Представление единой (упрощенной</a:t>
            </a:r>
            <a:r>
              <a:rPr lang="ru-RU" sz="2800" dirty="0">
                <a:solidFill>
                  <a:srgbClr val="292929"/>
                </a:solidFill>
              </a:rPr>
              <a:t>) </a:t>
            </a:r>
            <a:r>
              <a:rPr lang="ru-RU" sz="2800" dirty="0" smtClean="0">
                <a:solidFill>
                  <a:srgbClr val="292929"/>
                </a:solidFill>
              </a:rPr>
              <a:t>декларации предусмотрено для налогов: </a:t>
            </a:r>
          </a:p>
          <a:p>
            <a:pPr marL="514800" lvl="0" indent="-349200">
              <a:spcBef>
                <a:spcPts val="400"/>
              </a:spcBef>
              <a:spcAft>
                <a:spcPts val="400"/>
              </a:spcAft>
              <a:buClr>
                <a:srgbClr val="C00000"/>
              </a:buClr>
              <a:buSzPct val="80000"/>
              <a:buFont typeface="Wingdings 3" pitchFamily="18" charset="2"/>
              <a:buChar char="´"/>
            </a:pPr>
            <a:r>
              <a:rPr lang="ru-RU" sz="2800" dirty="0" smtClean="0">
                <a:solidFill>
                  <a:srgbClr val="292929"/>
                </a:solidFill>
              </a:rPr>
              <a:t>налог на прибыль организаций</a:t>
            </a:r>
          </a:p>
          <a:p>
            <a:pPr marL="514800" lvl="0" indent="-349200">
              <a:spcBef>
                <a:spcPts val="400"/>
              </a:spcBef>
              <a:spcAft>
                <a:spcPts val="400"/>
              </a:spcAft>
              <a:buClr>
                <a:srgbClr val="C00000"/>
              </a:buClr>
              <a:buSzPct val="80000"/>
              <a:buFont typeface="Wingdings 3" pitchFamily="18" charset="2"/>
              <a:buChar char="´"/>
            </a:pPr>
            <a:r>
              <a:rPr lang="ru-RU" sz="2800" dirty="0" smtClean="0">
                <a:solidFill>
                  <a:srgbClr val="292929"/>
                </a:solidFill>
              </a:rPr>
              <a:t>налог на добавленную стоимость</a:t>
            </a:r>
          </a:p>
          <a:p>
            <a:pPr marL="514800" lvl="0" indent="-349200">
              <a:spcBef>
                <a:spcPts val="400"/>
              </a:spcBef>
              <a:spcAft>
                <a:spcPts val="400"/>
              </a:spcAft>
              <a:buClr>
                <a:srgbClr val="C00000"/>
              </a:buClr>
              <a:buSzPct val="80000"/>
              <a:buFont typeface="Wingdings 3" pitchFamily="18" charset="2"/>
              <a:buChar char="´"/>
            </a:pPr>
            <a:r>
              <a:rPr lang="ru-RU" sz="2800" dirty="0" smtClean="0">
                <a:solidFill>
                  <a:srgbClr val="292929"/>
                </a:solidFill>
              </a:rPr>
              <a:t>налог, уплачиваемый в связи с применением УСН (Письмо ФНС РФ от 08.08.2011 N АС-4-3/12847@)</a:t>
            </a:r>
          </a:p>
          <a:p>
            <a:pPr marL="165600">
              <a:spcBef>
                <a:spcPts val="400"/>
              </a:spcBef>
              <a:spcAft>
                <a:spcPts val="400"/>
              </a:spcAft>
              <a:buClr>
                <a:srgbClr val="C00000"/>
              </a:buClr>
              <a:buSzPct val="80000"/>
            </a:pPr>
            <a:r>
              <a:rPr lang="ru-RU" sz="2800" dirty="0">
                <a:solidFill>
                  <a:srgbClr val="292929"/>
                </a:solidFill>
              </a:rPr>
              <a:t>Для налога на </a:t>
            </a:r>
            <a:r>
              <a:rPr lang="ru-RU" sz="2800" dirty="0" smtClean="0">
                <a:solidFill>
                  <a:srgbClr val="292929"/>
                </a:solidFill>
              </a:rPr>
              <a:t>прибыль и единого налога при УСН: </a:t>
            </a:r>
            <a:r>
              <a:rPr lang="ru-RU" sz="2800" dirty="0">
                <a:solidFill>
                  <a:srgbClr val="292929"/>
                </a:solidFill>
              </a:rPr>
              <a:t>не должно быть движения денежных средств с начала года.</a:t>
            </a:r>
          </a:p>
          <a:p>
            <a:pPr marL="165600" lvl="0">
              <a:spcBef>
                <a:spcPts val="400"/>
              </a:spcBef>
              <a:spcAft>
                <a:spcPts val="400"/>
              </a:spcAft>
              <a:buClr>
                <a:srgbClr val="C00000"/>
              </a:buClr>
              <a:buSzPct val="80000"/>
            </a:pPr>
            <a:endParaRPr lang="ru-RU" sz="2800" dirty="0" smtClean="0">
              <a:solidFill>
                <a:srgbClr val="292929"/>
              </a:solidFill>
            </a:endParaRPr>
          </a:p>
        </p:txBody>
      </p:sp>
    </p:spTree>
    <p:extLst>
      <p:ext uri="{BB962C8B-B14F-4D97-AF65-F5344CB8AC3E}">
        <p14:creationId xmlns:p14="http://schemas.microsoft.com/office/powerpoint/2010/main" val="3887189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Единая (упрощенная) декларация</a:t>
            </a:r>
          </a:p>
          <a:p>
            <a:pPr lvl="0" defTabSz="685800">
              <a:defRPr/>
            </a:pPr>
            <a:r>
              <a:rPr lang="ru-RU" sz="2800" b="1" dirty="0" smtClean="0">
                <a:solidFill>
                  <a:srgbClr val="002060"/>
                </a:solidFill>
                <a:latin typeface="Arial Narrow" pitchFamily="34" charset="0"/>
              </a:rPr>
              <a:t>Представление единой (упрощенной) декларации</a:t>
            </a:r>
            <a:endParaRPr kumimoji="0" lang="ru-RU" sz="28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4" name="Содержимое 3"/>
          <p:cNvSpPr>
            <a:spLocks noGrp="1"/>
          </p:cNvSpPr>
          <p:nvPr>
            <p:ph idx="1"/>
          </p:nvPr>
        </p:nvSpPr>
        <p:spPr>
          <a:xfrm>
            <a:off x="-2458" y="1541247"/>
            <a:ext cx="9144000" cy="5143536"/>
          </a:xfrm>
        </p:spPr>
        <p:txBody>
          <a:bodyPr/>
          <a:lstStyle/>
          <a:p>
            <a:pPr lvl="0">
              <a:spcBef>
                <a:spcPts val="400"/>
              </a:spcBef>
              <a:spcAft>
                <a:spcPts val="400"/>
              </a:spcAft>
              <a:buClr>
                <a:srgbClr val="C00000"/>
              </a:buClr>
              <a:buSzPct val="80000"/>
            </a:pPr>
            <a:r>
              <a:rPr lang="ru-RU" sz="2800" dirty="0" smtClean="0">
                <a:solidFill>
                  <a:srgbClr val="292929"/>
                </a:solidFill>
              </a:rPr>
              <a:t>Для УСН налоговым периодом признается календарный год, обязанность представления налоговых деклараций по итогам отчетных периодов отсутствует и, следовательно, единая декларация представляется только за налоговый период (календарный год) (Письмо ФНС РФ от 08.08.2011 N АС-4-3/12847@).</a:t>
            </a:r>
          </a:p>
          <a:p>
            <a:pPr lvl="0">
              <a:spcBef>
                <a:spcPts val="400"/>
              </a:spcBef>
              <a:spcAft>
                <a:spcPts val="400"/>
              </a:spcAft>
              <a:buClr>
                <a:srgbClr val="C00000"/>
              </a:buClr>
              <a:buSzPct val="80000"/>
            </a:pPr>
            <a:endParaRPr lang="ru-RU" sz="2800" dirty="0" smtClean="0">
              <a:solidFill>
                <a:srgbClr val="292929"/>
              </a:solidFill>
            </a:endParaRPr>
          </a:p>
        </p:txBody>
      </p:sp>
    </p:spTree>
    <p:extLst>
      <p:ext uri="{BB962C8B-B14F-4D97-AF65-F5344CB8AC3E}">
        <p14:creationId xmlns:p14="http://schemas.microsoft.com/office/powerpoint/2010/main" val="928433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Единая (упрощенная) декларация</a:t>
            </a:r>
          </a:p>
          <a:p>
            <a:pPr lvl="0" defTabSz="685800">
              <a:defRPr/>
            </a:pPr>
            <a:r>
              <a:rPr lang="ru-RU" sz="2800" b="1" dirty="0" smtClean="0">
                <a:solidFill>
                  <a:srgbClr val="002060"/>
                </a:solidFill>
                <a:latin typeface="Arial Narrow" pitchFamily="34" charset="0"/>
              </a:rPr>
              <a:t>Представление единой (упрощенной) декларации</a:t>
            </a:r>
            <a:endParaRPr kumimoji="0" lang="ru-RU" sz="28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4" name="Содержимое 3"/>
          <p:cNvSpPr>
            <a:spLocks noGrp="1"/>
          </p:cNvSpPr>
          <p:nvPr>
            <p:ph idx="1"/>
          </p:nvPr>
        </p:nvSpPr>
        <p:spPr>
          <a:xfrm>
            <a:off x="-2458" y="1541247"/>
            <a:ext cx="9144000" cy="5143536"/>
          </a:xfrm>
        </p:spPr>
        <p:txBody>
          <a:bodyPr/>
          <a:lstStyle/>
          <a:p>
            <a:pPr lvl="0">
              <a:spcBef>
                <a:spcPts val="400"/>
              </a:spcBef>
              <a:spcAft>
                <a:spcPts val="400"/>
              </a:spcAft>
              <a:buClr>
                <a:srgbClr val="C00000"/>
              </a:buClr>
              <a:buSzPct val="80000"/>
            </a:pPr>
            <a:r>
              <a:rPr lang="ru-RU" sz="2800" dirty="0" smtClean="0">
                <a:solidFill>
                  <a:srgbClr val="292929"/>
                </a:solidFill>
              </a:rPr>
              <a:t>Не включаются в декларацию: </a:t>
            </a:r>
          </a:p>
          <a:p>
            <a:pPr marL="514800" lvl="0" indent="-349200">
              <a:spcBef>
                <a:spcPts val="400"/>
              </a:spcBef>
              <a:spcAft>
                <a:spcPts val="400"/>
              </a:spcAft>
              <a:buClr>
                <a:srgbClr val="C00000"/>
              </a:buClr>
              <a:buSzPct val="80000"/>
              <a:buFont typeface="Wingdings 3" pitchFamily="18" charset="2"/>
              <a:buChar char="´"/>
            </a:pPr>
            <a:r>
              <a:rPr lang="ru-RU" sz="2800" dirty="0" smtClean="0">
                <a:solidFill>
                  <a:srgbClr val="292929"/>
                </a:solidFill>
              </a:rPr>
              <a:t>Отчетность по страховым взносам</a:t>
            </a:r>
          </a:p>
          <a:p>
            <a:pPr marL="514800" lvl="0" indent="-349200">
              <a:spcBef>
                <a:spcPts val="400"/>
              </a:spcBef>
              <a:spcAft>
                <a:spcPts val="400"/>
              </a:spcAft>
              <a:buClr>
                <a:srgbClr val="C00000"/>
              </a:buClr>
              <a:buSzPct val="80000"/>
              <a:buFont typeface="Wingdings 3" pitchFamily="18" charset="2"/>
              <a:buChar char="´"/>
            </a:pPr>
            <a:r>
              <a:rPr lang="ru-RU" sz="2800" dirty="0" smtClean="0">
                <a:solidFill>
                  <a:srgbClr val="292929"/>
                </a:solidFill>
              </a:rPr>
              <a:t>Земельный налог  </a:t>
            </a:r>
          </a:p>
          <a:p>
            <a:pPr marL="514800" lvl="0" indent="-349200">
              <a:spcBef>
                <a:spcPts val="400"/>
              </a:spcBef>
              <a:spcAft>
                <a:spcPts val="400"/>
              </a:spcAft>
              <a:buClr>
                <a:srgbClr val="C00000"/>
              </a:buClr>
              <a:buSzPct val="80000"/>
              <a:buFont typeface="Wingdings 3" pitchFamily="18" charset="2"/>
              <a:buChar char="´"/>
            </a:pPr>
            <a:r>
              <a:rPr lang="ru-RU" sz="2800" dirty="0" smtClean="0">
                <a:solidFill>
                  <a:srgbClr val="292929"/>
                </a:solidFill>
              </a:rPr>
              <a:t>Транспортный налог</a:t>
            </a:r>
          </a:p>
          <a:p>
            <a:pPr marL="514800" lvl="0" indent="-349200">
              <a:spcBef>
                <a:spcPts val="400"/>
              </a:spcBef>
              <a:spcAft>
                <a:spcPts val="400"/>
              </a:spcAft>
              <a:buClr>
                <a:srgbClr val="C00000"/>
              </a:buClr>
              <a:buSzPct val="80000"/>
              <a:buFont typeface="Wingdings 3" pitchFamily="18" charset="2"/>
              <a:buChar char="´"/>
            </a:pPr>
            <a:r>
              <a:rPr lang="ru-RU" sz="2800" dirty="0" smtClean="0">
                <a:solidFill>
                  <a:srgbClr val="292929"/>
                </a:solidFill>
              </a:rPr>
              <a:t>Налог на имущество </a:t>
            </a:r>
          </a:p>
          <a:p>
            <a:pPr marL="514800" lvl="0" indent="-349200">
              <a:spcBef>
                <a:spcPts val="400"/>
              </a:spcBef>
              <a:spcAft>
                <a:spcPts val="400"/>
              </a:spcAft>
              <a:buClr>
                <a:srgbClr val="C00000"/>
              </a:buClr>
              <a:buSzPct val="80000"/>
              <a:buFont typeface="Wingdings 3" pitchFamily="18" charset="2"/>
              <a:buChar char="´"/>
            </a:pPr>
            <a:r>
              <a:rPr lang="ru-RU" sz="2800" dirty="0" smtClean="0">
                <a:solidFill>
                  <a:srgbClr val="292929"/>
                </a:solidFill>
              </a:rPr>
              <a:t>Водный налог</a:t>
            </a:r>
          </a:p>
          <a:p>
            <a:pPr lvl="0">
              <a:spcBef>
                <a:spcPts val="400"/>
              </a:spcBef>
              <a:spcAft>
                <a:spcPts val="400"/>
              </a:spcAft>
              <a:buClr>
                <a:srgbClr val="C00000"/>
              </a:buClr>
              <a:buSzPct val="80000"/>
            </a:pPr>
            <a:r>
              <a:rPr lang="ru-RU" sz="2800" dirty="0" smtClean="0">
                <a:solidFill>
                  <a:srgbClr val="292929"/>
                </a:solidFill>
              </a:rPr>
              <a:t>Не нужно представлять «нулевки» по данным налогам, когда отсутствует объект налогообложения (Письмо МФ РФ от 23.06.2016г. №03-02-08/36474</a:t>
            </a:r>
          </a:p>
        </p:txBody>
      </p:sp>
      <p:pic>
        <p:nvPicPr>
          <p:cNvPr id="5" name="Picture 12" descr="C:\Users\olgash\AppData\Local\Temp\SNAGHTML756e8c.PNG"/>
          <p:cNvPicPr>
            <a:picLocks noChangeAspect="1" noChangeArrowheads="1"/>
          </p:cNvPicPr>
          <p:nvPr/>
        </p:nvPicPr>
        <p:blipFill>
          <a:blip r:embed="rId3"/>
          <a:srcRect/>
          <a:stretch>
            <a:fillRect/>
          </a:stretch>
        </p:blipFill>
        <p:spPr bwMode="auto">
          <a:xfrm>
            <a:off x="5500694" y="2143116"/>
            <a:ext cx="2339975" cy="431800"/>
          </a:xfrm>
          <a:prstGeom prst="rect">
            <a:avLst/>
          </a:prstGeom>
          <a:noFill/>
          <a:ln w="9525">
            <a:noFill/>
            <a:miter lim="800000"/>
            <a:headEnd/>
            <a:tailEnd/>
          </a:ln>
        </p:spPr>
      </p:pic>
      <p:pic>
        <p:nvPicPr>
          <p:cNvPr id="6" name="Picture 14" descr="C:\Users\olgash\AppData\Local\Temp\SNAGHTML76e9e3.PNG"/>
          <p:cNvPicPr>
            <a:picLocks noChangeAspect="1" noChangeArrowheads="1"/>
          </p:cNvPicPr>
          <p:nvPr/>
        </p:nvPicPr>
        <p:blipFill>
          <a:blip r:embed="rId4"/>
          <a:srcRect/>
          <a:stretch>
            <a:fillRect/>
          </a:stretch>
        </p:blipFill>
        <p:spPr bwMode="auto">
          <a:xfrm>
            <a:off x="3643306" y="3214686"/>
            <a:ext cx="4294187" cy="647700"/>
          </a:xfrm>
          <a:prstGeom prst="rect">
            <a:avLst/>
          </a:prstGeom>
          <a:noFill/>
          <a:ln w="9525">
            <a:noFill/>
            <a:miter lim="800000"/>
            <a:headEnd/>
            <a:tailEnd/>
          </a:ln>
        </p:spPr>
      </p:pic>
    </p:spTree>
    <p:extLst>
      <p:ext uri="{BB962C8B-B14F-4D97-AF65-F5344CB8AC3E}">
        <p14:creationId xmlns:p14="http://schemas.microsoft.com/office/powerpoint/2010/main" val="3887189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Единая (упрощенная) декларация</a:t>
            </a:r>
          </a:p>
          <a:p>
            <a:pPr lvl="0" defTabSz="685800">
              <a:defRPr/>
            </a:pPr>
            <a:r>
              <a:rPr lang="ru-RU" sz="2800" b="1" dirty="0" smtClean="0">
                <a:solidFill>
                  <a:srgbClr val="002060"/>
                </a:solidFill>
                <a:latin typeface="Arial Narrow" pitchFamily="34" charset="0"/>
              </a:rPr>
              <a:t>Представление единой (упрощенной) декларации</a:t>
            </a:r>
            <a:endParaRPr kumimoji="0" lang="ru-RU" sz="28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4" name="Содержимое 3"/>
          <p:cNvSpPr>
            <a:spLocks noGrp="1"/>
          </p:cNvSpPr>
          <p:nvPr>
            <p:ph idx="1"/>
          </p:nvPr>
        </p:nvSpPr>
        <p:spPr>
          <a:xfrm>
            <a:off x="-2458" y="1541247"/>
            <a:ext cx="9144000" cy="5143536"/>
          </a:xfrm>
        </p:spPr>
        <p:txBody>
          <a:bodyPr/>
          <a:lstStyle/>
          <a:p>
            <a:pPr lvl="0">
              <a:spcBef>
                <a:spcPts val="400"/>
              </a:spcBef>
              <a:spcAft>
                <a:spcPts val="400"/>
              </a:spcAft>
              <a:buClr>
                <a:srgbClr val="C00000"/>
              </a:buClr>
              <a:buSzPct val="80000"/>
            </a:pPr>
            <a:r>
              <a:rPr lang="ru-RU" sz="2800" dirty="0" smtClean="0">
                <a:solidFill>
                  <a:srgbClr val="292929"/>
                </a:solidFill>
              </a:rPr>
              <a:t>Для НДС, если  отсутствуют операции, подлежащие отражению в декларации по НДС, но осуществляются операции, в результате которых происходит движение денежных средств на счетах в банках, то оснований для представления в налоговый орган единой (упрощенной) налоговой декларации не имеется (Письмо Минфина РФ от 05.07.2012 N 03-07-15/69). </a:t>
            </a:r>
          </a:p>
          <a:p>
            <a:pPr lvl="0">
              <a:spcBef>
                <a:spcPts val="400"/>
              </a:spcBef>
              <a:spcAft>
                <a:spcPts val="400"/>
              </a:spcAft>
              <a:buClr>
                <a:srgbClr val="C00000"/>
              </a:buClr>
              <a:buSzPct val="80000"/>
            </a:pPr>
            <a:r>
              <a:rPr lang="ru-RU" sz="2800" dirty="0" smtClean="0">
                <a:solidFill>
                  <a:srgbClr val="292929"/>
                </a:solidFill>
              </a:rPr>
              <a:t>Движения денежных средств не должно быть за IV квартал.</a:t>
            </a:r>
          </a:p>
          <a:p>
            <a:pPr lvl="0">
              <a:spcBef>
                <a:spcPts val="400"/>
              </a:spcBef>
              <a:spcAft>
                <a:spcPts val="400"/>
              </a:spcAft>
              <a:buClr>
                <a:srgbClr val="C00000"/>
              </a:buClr>
              <a:buSzPct val="80000"/>
            </a:pPr>
            <a:endParaRPr lang="ru-RU" sz="2800" dirty="0" smtClean="0">
              <a:solidFill>
                <a:srgbClr val="292929"/>
              </a:solidFill>
            </a:endParaRPr>
          </a:p>
        </p:txBody>
      </p:sp>
    </p:spTree>
    <p:extLst>
      <p:ext uri="{BB962C8B-B14F-4D97-AF65-F5344CB8AC3E}">
        <p14:creationId xmlns:p14="http://schemas.microsoft.com/office/powerpoint/2010/main" val="3887189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Единая (упрощенная) декларация</a:t>
            </a:r>
          </a:p>
          <a:p>
            <a:pPr lvl="0" defTabSz="685800">
              <a:defRPr/>
            </a:pPr>
            <a:r>
              <a:rPr lang="ru-RU" sz="2800" b="1" dirty="0" smtClean="0">
                <a:solidFill>
                  <a:srgbClr val="002060"/>
                </a:solidFill>
                <a:latin typeface="Arial Narrow" pitchFamily="34" charset="0"/>
              </a:rPr>
              <a:t>Представление единой (упрощенной) декларации</a:t>
            </a:r>
            <a:endParaRPr kumimoji="0" lang="ru-RU" sz="28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4" name="Содержимое 3"/>
          <p:cNvSpPr>
            <a:spLocks noGrp="1"/>
          </p:cNvSpPr>
          <p:nvPr>
            <p:ph idx="1"/>
          </p:nvPr>
        </p:nvSpPr>
        <p:spPr>
          <a:xfrm>
            <a:off x="-2458" y="1541247"/>
            <a:ext cx="9144000" cy="5143536"/>
          </a:xfrm>
        </p:spPr>
        <p:txBody>
          <a:bodyPr/>
          <a:lstStyle/>
          <a:p>
            <a:pPr lvl="0">
              <a:spcBef>
                <a:spcPts val="400"/>
              </a:spcBef>
              <a:spcAft>
                <a:spcPts val="400"/>
              </a:spcAft>
              <a:buClr>
                <a:srgbClr val="C00000"/>
              </a:buClr>
              <a:buSzPct val="80000"/>
            </a:pPr>
            <a:r>
              <a:rPr lang="ru-RU" dirty="0" smtClean="0">
                <a:solidFill>
                  <a:srgbClr val="292929"/>
                </a:solidFill>
              </a:rPr>
              <a:t>При включении декларации по НДС должно выполняться еще одно условие – полное отсутствие операций, подлежащих отражению в декларации по НДС  (Письмо ФНС РФ от 16.04.2008 N ШС-6-3/288)</a:t>
            </a:r>
          </a:p>
          <a:p>
            <a:pPr marL="514800" lvl="0" indent="-349200">
              <a:spcBef>
                <a:spcPts val="400"/>
              </a:spcBef>
              <a:spcAft>
                <a:spcPts val="400"/>
              </a:spcAft>
              <a:buClr>
                <a:srgbClr val="C00000"/>
              </a:buClr>
              <a:buSzPct val="80000"/>
              <a:buFont typeface="Wingdings 3" pitchFamily="18" charset="2"/>
              <a:buChar char="´"/>
            </a:pPr>
            <a:r>
              <a:rPr lang="ru-RU" dirty="0" smtClean="0">
                <a:solidFill>
                  <a:srgbClr val="292929"/>
                </a:solidFill>
              </a:rPr>
              <a:t>операции, не подлежащие налогообложению НДС, не признаваемые объектом налогообложения, местом реализации которых не признается территория РФ (сведения об этих операциях указываются в Разделе 7 Декларации )</a:t>
            </a:r>
          </a:p>
          <a:p>
            <a:pPr marL="514800" lvl="0" indent="-349200">
              <a:spcBef>
                <a:spcPts val="400"/>
              </a:spcBef>
              <a:spcAft>
                <a:spcPts val="400"/>
              </a:spcAft>
              <a:buClr>
                <a:srgbClr val="C00000"/>
              </a:buClr>
              <a:buSzPct val="80000"/>
              <a:buFont typeface="Wingdings 3" pitchFamily="18" charset="2"/>
              <a:buChar char="´"/>
            </a:pPr>
            <a:r>
              <a:rPr lang="ru-RU" dirty="0" smtClean="0">
                <a:solidFill>
                  <a:srgbClr val="292929"/>
                </a:solidFill>
              </a:rPr>
              <a:t>если возникло право на применение вычетов в результате операций , по которым применение ставки 0% подтверждено в предыдущих налоговых периодах (суммы вычетов указываются в Разделе 5 Декларации по НДС)</a:t>
            </a:r>
          </a:p>
          <a:p>
            <a:pPr lvl="0">
              <a:spcBef>
                <a:spcPts val="400"/>
              </a:spcBef>
              <a:spcAft>
                <a:spcPts val="400"/>
              </a:spcAft>
              <a:buClr>
                <a:srgbClr val="C00000"/>
              </a:buClr>
              <a:buSzPct val="80000"/>
            </a:pPr>
            <a:endParaRPr lang="ru-RU" sz="2800" dirty="0" smtClean="0">
              <a:solidFill>
                <a:srgbClr val="292929"/>
              </a:solidFill>
            </a:endParaRPr>
          </a:p>
        </p:txBody>
      </p:sp>
    </p:spTree>
    <p:extLst>
      <p:ext uri="{BB962C8B-B14F-4D97-AF65-F5344CB8AC3E}">
        <p14:creationId xmlns:p14="http://schemas.microsoft.com/office/powerpoint/2010/main" val="3887189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785801"/>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СЕГОДНЯ ПЕРВЫЙ ИЗ 13 ОНЛАЙН-СЕМИНАРОВ</a:t>
            </a:r>
          </a:p>
        </p:txBody>
      </p:sp>
      <p:sp>
        <p:nvSpPr>
          <p:cNvPr id="4" name="Содержимое 3"/>
          <p:cNvSpPr>
            <a:spLocks noGrp="1"/>
          </p:cNvSpPr>
          <p:nvPr>
            <p:ph idx="1"/>
          </p:nvPr>
        </p:nvSpPr>
        <p:spPr>
          <a:xfrm>
            <a:off x="0" y="2071678"/>
            <a:ext cx="9144000" cy="5143537"/>
          </a:xfrm>
        </p:spPr>
        <p:txBody>
          <a:bodyPr/>
          <a:lstStyle/>
          <a:p>
            <a:pPr marL="513021" indent="-347579" algn="l">
              <a:spcBef>
                <a:spcPts val="957"/>
              </a:spcBef>
              <a:spcAft>
                <a:spcPts val="957"/>
              </a:spcAft>
              <a:buClr>
                <a:srgbClr val="C00000"/>
              </a:buClr>
              <a:buSzPct val="80000"/>
              <a:buFont typeface="Wingdings 3" pitchFamily="18" charset="2"/>
              <a:buChar char=""/>
            </a:pPr>
            <a:r>
              <a:rPr lang="ru-RU" sz="2400" dirty="0" smtClean="0">
                <a:solidFill>
                  <a:srgbClr val="292929"/>
                </a:solidFill>
              </a:rPr>
              <a:t>Традиционно, доступ к прямому эфиру только первого онлайн-семинара мы предоставляем бесплатно всем подписчикам Профбух8.ру и БухЭксперт8.ру, поэтому сегодня нас очень много </a:t>
            </a:r>
            <a:r>
              <a:rPr lang="en-US" sz="2400" dirty="0" smtClean="0">
                <a:solidFill>
                  <a:srgbClr val="292929"/>
                </a:solidFill>
                <a:sym typeface="Wingdings" pitchFamily="2" charset="2"/>
              </a:rPr>
              <a:t></a:t>
            </a:r>
            <a:r>
              <a:rPr lang="ru-RU" sz="2400" dirty="0" smtClean="0">
                <a:solidFill>
                  <a:srgbClr val="292929"/>
                </a:solidFill>
              </a:rPr>
              <a:t/>
            </a:r>
            <a:br>
              <a:rPr lang="ru-RU" sz="2400" dirty="0" smtClean="0">
                <a:solidFill>
                  <a:srgbClr val="292929"/>
                </a:solidFill>
              </a:rPr>
            </a:br>
            <a:endParaRPr lang="ru-RU" sz="2400" dirty="0" smtClean="0">
              <a:solidFill>
                <a:srgbClr val="292929"/>
              </a:solidFill>
            </a:endParaRPr>
          </a:p>
          <a:p>
            <a:pPr marL="513021" indent="-347579">
              <a:spcBef>
                <a:spcPts val="957"/>
              </a:spcBef>
              <a:spcAft>
                <a:spcPts val="957"/>
              </a:spcAft>
              <a:buClr>
                <a:srgbClr val="C00000"/>
              </a:buClr>
              <a:buSzPct val="80000"/>
              <a:buFont typeface="Wingdings 3" pitchFamily="18" charset="2"/>
              <a:buChar char=""/>
            </a:pPr>
            <a:r>
              <a:rPr lang="ru-RU" sz="2400" dirty="0" smtClean="0">
                <a:solidFill>
                  <a:srgbClr val="292929"/>
                </a:solidFill>
              </a:rPr>
              <a:t>Если вы уже оформили заявку на все онлайн-семинары по Отчетности,</a:t>
            </a:r>
            <a:br>
              <a:rPr lang="ru-RU" sz="2400" dirty="0" smtClean="0">
                <a:solidFill>
                  <a:srgbClr val="292929"/>
                </a:solidFill>
              </a:rPr>
            </a:br>
            <a:r>
              <a:rPr lang="ru-RU" sz="2400" dirty="0" smtClean="0">
                <a:solidFill>
                  <a:srgbClr val="292929"/>
                </a:solidFill>
              </a:rPr>
              <a:t>тогда вопросы по теме данного семинара Вы также сможете задать после эфира в соответствующих разделах, где будет размещена запись семинара. Ответ поступит на ваш </a:t>
            </a:r>
            <a:r>
              <a:rPr lang="en-US" sz="2400" dirty="0" smtClean="0">
                <a:solidFill>
                  <a:srgbClr val="292929"/>
                </a:solidFill>
              </a:rPr>
              <a:t>email</a:t>
            </a:r>
            <a:endParaRPr lang="ru-RU" sz="2400" dirty="0" smtClean="0">
              <a:solidFill>
                <a:srgbClr val="292929"/>
              </a:solidFill>
            </a:endParaRPr>
          </a:p>
        </p:txBody>
      </p:sp>
      <p:pic>
        <p:nvPicPr>
          <p:cNvPr id="5" name="Рисунок 4" descr="стикер_желтый_мини.png"/>
          <p:cNvPicPr>
            <a:picLocks noChangeAspect="1"/>
          </p:cNvPicPr>
          <p:nvPr/>
        </p:nvPicPr>
        <p:blipFill>
          <a:blip r:embed="rId3"/>
          <a:stretch>
            <a:fillRect/>
          </a:stretch>
        </p:blipFill>
        <p:spPr>
          <a:xfrm>
            <a:off x="7870209" y="5357828"/>
            <a:ext cx="1273796" cy="1357320"/>
          </a:xfrm>
          <a:prstGeom prst="rect">
            <a:avLst/>
          </a:prstGeom>
        </p:spPr>
      </p:pic>
      <p:sp>
        <p:nvSpPr>
          <p:cNvPr id="6" name="TextBox 5"/>
          <p:cNvSpPr txBox="1"/>
          <p:nvPr/>
        </p:nvSpPr>
        <p:spPr>
          <a:xfrm>
            <a:off x="8021710" y="5786466"/>
            <a:ext cx="1122294" cy="642278"/>
          </a:xfrm>
          <a:prstGeom prst="rect">
            <a:avLst/>
          </a:prstGeom>
          <a:noFill/>
        </p:spPr>
        <p:txBody>
          <a:bodyPr wrap="square" lIns="87424" tIns="43713" rIns="87424" bIns="43713" rtlCol="0" anchor="ctr" anchorCtr="0">
            <a:spAutoFit/>
            <a:scene3d>
              <a:camera prst="orthographicFront">
                <a:rot lat="0" lon="0" rev="900000"/>
              </a:camera>
              <a:lightRig rig="threePt" dir="t"/>
            </a:scene3d>
          </a:bodyPr>
          <a:lstStyle/>
          <a:p>
            <a:pPr algn="ctr" defTabSz="655695"/>
            <a:r>
              <a:rPr lang="ru-RU" sz="1200" dirty="0" smtClean="0">
                <a:solidFill>
                  <a:srgbClr val="002060"/>
                </a:solidFill>
                <a:latin typeface="Candara" pitchFamily="34" charset="0"/>
              </a:rPr>
              <a:t>ГОДОВАЯ </a:t>
            </a:r>
          </a:p>
          <a:p>
            <a:pPr algn="ctr" defTabSz="655695"/>
            <a:r>
              <a:rPr lang="ru-RU" sz="1200" dirty="0" smtClean="0">
                <a:solidFill>
                  <a:srgbClr val="002060"/>
                </a:solidFill>
                <a:latin typeface="Candara" pitchFamily="34" charset="0"/>
              </a:rPr>
              <a:t>ОТЧЕТНОСТЬ </a:t>
            </a:r>
          </a:p>
          <a:p>
            <a:pPr algn="ctr" defTabSz="655695"/>
            <a:r>
              <a:rPr lang="ru-RU" sz="1200" dirty="0" smtClean="0">
                <a:solidFill>
                  <a:srgbClr val="002060"/>
                </a:solidFill>
                <a:latin typeface="Candara" pitchFamily="34" charset="0"/>
              </a:rPr>
              <a:t>2017</a:t>
            </a:r>
          </a:p>
        </p:txBody>
      </p:sp>
    </p:spTree>
    <p:extLst>
      <p:ext uri="{BB962C8B-B14F-4D97-AF65-F5344CB8AC3E}">
        <p14:creationId xmlns:p14="http://schemas.microsoft.com/office/powerpoint/2010/main" val="41103213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Единая (упрощенная) декларация</a:t>
            </a:r>
          </a:p>
          <a:p>
            <a:pPr lvl="0" defTabSz="685800">
              <a:defRPr/>
            </a:pPr>
            <a:r>
              <a:rPr lang="ru-RU" sz="2800" b="1" dirty="0" smtClean="0">
                <a:solidFill>
                  <a:srgbClr val="002060"/>
                </a:solidFill>
                <a:latin typeface="Arial Narrow" pitchFamily="34" charset="0"/>
              </a:rPr>
              <a:t>Создание единой (упрощенной) декларации в 1С</a:t>
            </a:r>
            <a:endParaRPr kumimoji="0" lang="ru-RU" sz="28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4" name="Содержимое 3"/>
          <p:cNvSpPr>
            <a:spLocks noGrp="1"/>
          </p:cNvSpPr>
          <p:nvPr>
            <p:ph idx="1"/>
          </p:nvPr>
        </p:nvSpPr>
        <p:spPr>
          <a:xfrm>
            <a:off x="-2458" y="1541247"/>
            <a:ext cx="9144000" cy="5143536"/>
          </a:xfrm>
        </p:spPr>
        <p:txBody>
          <a:bodyPr/>
          <a:lstStyle/>
          <a:p>
            <a:pPr lvl="0">
              <a:spcBef>
                <a:spcPts val="400"/>
              </a:spcBef>
              <a:spcAft>
                <a:spcPts val="400"/>
              </a:spcAft>
              <a:buClr>
                <a:srgbClr val="C00000"/>
              </a:buClr>
              <a:buSzPct val="80000"/>
            </a:pPr>
            <a:r>
              <a:rPr lang="ru-RU" sz="2800" b="1" dirty="0" smtClean="0">
                <a:solidFill>
                  <a:srgbClr val="292929"/>
                </a:solidFill>
              </a:rPr>
              <a:t>Отчеты - 1С-Отчетность - Регламентированные отчеты - отчет Единая (упрощенная) налоговая декларация</a:t>
            </a:r>
          </a:p>
          <a:p>
            <a:pPr lvl="0">
              <a:spcBef>
                <a:spcPts val="400"/>
              </a:spcBef>
              <a:spcAft>
                <a:spcPts val="400"/>
              </a:spcAft>
              <a:buClr>
                <a:srgbClr val="C00000"/>
              </a:buClr>
              <a:buSzPct val="80000"/>
            </a:pPr>
            <a:endParaRPr lang="ru-RU" sz="2800" dirty="0" smtClean="0">
              <a:solidFill>
                <a:srgbClr val="292929"/>
              </a:solidFill>
            </a:endParaRPr>
          </a:p>
        </p:txBody>
      </p:sp>
      <p:pic>
        <p:nvPicPr>
          <p:cNvPr id="5" name="Рисунок 1"/>
          <p:cNvPicPr>
            <a:picLocks noChangeAspect="1"/>
          </p:cNvPicPr>
          <p:nvPr/>
        </p:nvPicPr>
        <p:blipFill>
          <a:blip r:embed="rId3"/>
          <a:srcRect/>
          <a:stretch>
            <a:fillRect/>
          </a:stretch>
        </p:blipFill>
        <p:spPr bwMode="auto">
          <a:xfrm>
            <a:off x="285720" y="2428868"/>
            <a:ext cx="8583334" cy="4047619"/>
          </a:xfrm>
          <a:prstGeom prst="rect">
            <a:avLst/>
          </a:prstGeom>
          <a:noFill/>
          <a:ln w="9525">
            <a:noFill/>
            <a:miter lim="800000"/>
            <a:headEnd/>
            <a:tailEnd/>
          </a:ln>
        </p:spPr>
      </p:pic>
    </p:spTree>
    <p:extLst>
      <p:ext uri="{BB962C8B-B14F-4D97-AF65-F5344CB8AC3E}">
        <p14:creationId xmlns:p14="http://schemas.microsoft.com/office/powerpoint/2010/main" val="3887189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Единая (упрощенная) декларация</a:t>
            </a:r>
          </a:p>
          <a:p>
            <a:pPr lvl="0" defTabSz="685800">
              <a:defRPr/>
            </a:pPr>
            <a:r>
              <a:rPr lang="ru-RU" sz="2800" b="1" dirty="0" smtClean="0">
                <a:solidFill>
                  <a:srgbClr val="002060"/>
                </a:solidFill>
                <a:latin typeface="Arial Narrow" pitchFamily="34" charset="0"/>
              </a:rPr>
              <a:t>Заполнение строки 010 единой (упрощенной) декларации в1С</a:t>
            </a:r>
            <a:endParaRPr kumimoji="0" lang="ru-RU" sz="28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pic>
        <p:nvPicPr>
          <p:cNvPr id="6" name="Picture 7"/>
          <p:cNvPicPr>
            <a:picLocks noGrp="1" noChangeAspect="1" noChangeArrowheads="1"/>
          </p:cNvPicPr>
          <p:nvPr>
            <p:ph idx="1"/>
          </p:nvPr>
        </p:nvPicPr>
        <p:blipFill>
          <a:blip r:embed="rId3"/>
          <a:srcRect/>
          <a:stretch>
            <a:fillRect/>
          </a:stretch>
        </p:blipFill>
        <p:spPr bwMode="auto">
          <a:xfrm>
            <a:off x="93165" y="1785926"/>
            <a:ext cx="8979429" cy="4309714"/>
          </a:xfrm>
          <a:prstGeom prst="rect">
            <a:avLst/>
          </a:prstGeom>
          <a:noFill/>
          <a:ln w="9525" algn="ctr">
            <a:noFill/>
            <a:miter lim="800000"/>
            <a:headEnd/>
            <a:tailEnd/>
          </a:ln>
        </p:spPr>
      </p:pic>
    </p:spTree>
    <p:extLst>
      <p:ext uri="{BB962C8B-B14F-4D97-AF65-F5344CB8AC3E}">
        <p14:creationId xmlns:p14="http://schemas.microsoft.com/office/powerpoint/2010/main" val="3887189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Единая (упрощенная) декларация</a:t>
            </a:r>
          </a:p>
          <a:p>
            <a:pPr lvl="0" defTabSz="685800">
              <a:defRPr/>
            </a:pPr>
            <a:r>
              <a:rPr lang="ru-RU" sz="2800" b="1" dirty="0" smtClean="0">
                <a:solidFill>
                  <a:srgbClr val="002060"/>
                </a:solidFill>
                <a:latin typeface="Arial Narrow" pitchFamily="34" charset="0"/>
              </a:rPr>
              <a:t>Представление единой (упрощенной) декларации</a:t>
            </a:r>
            <a:endParaRPr kumimoji="0" lang="ru-RU" sz="28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4" name="Содержимое 3"/>
          <p:cNvSpPr>
            <a:spLocks noGrp="1"/>
          </p:cNvSpPr>
          <p:nvPr>
            <p:ph idx="1"/>
          </p:nvPr>
        </p:nvSpPr>
        <p:spPr>
          <a:xfrm>
            <a:off x="-2458" y="1541247"/>
            <a:ext cx="9144000" cy="5143536"/>
          </a:xfrm>
        </p:spPr>
        <p:txBody>
          <a:bodyPr/>
          <a:lstStyle/>
          <a:p>
            <a:pPr lvl="0">
              <a:spcBef>
                <a:spcPts val="400"/>
              </a:spcBef>
              <a:spcAft>
                <a:spcPts val="400"/>
              </a:spcAft>
              <a:buClr>
                <a:srgbClr val="C00000"/>
              </a:buClr>
              <a:buSzPct val="80000"/>
            </a:pPr>
            <a:r>
              <a:rPr lang="ru-RU" dirty="0" smtClean="0">
                <a:solidFill>
                  <a:srgbClr val="292929"/>
                </a:solidFill>
              </a:rPr>
              <a:t>Если организация представила Единую (упрощенную) декларацию, а после ее представления выявили факт </a:t>
            </a:r>
            <a:r>
              <a:rPr lang="ru-RU" dirty="0" err="1" smtClean="0">
                <a:solidFill>
                  <a:srgbClr val="292929"/>
                </a:solidFill>
              </a:rPr>
              <a:t>неотражения</a:t>
            </a:r>
            <a:r>
              <a:rPr lang="ru-RU" dirty="0" smtClean="0">
                <a:solidFill>
                  <a:srgbClr val="292929"/>
                </a:solidFill>
              </a:rPr>
              <a:t> или неполноты отражения сведений, а также ошибок, приводящих к занижению суммы налога, то представляются Уточненные декларации: </a:t>
            </a:r>
          </a:p>
          <a:p>
            <a:pPr marL="514800" lvl="0" indent="-349200">
              <a:spcBef>
                <a:spcPts val="400"/>
              </a:spcBef>
              <a:spcAft>
                <a:spcPts val="400"/>
              </a:spcAft>
              <a:buClr>
                <a:srgbClr val="C00000"/>
              </a:buClr>
              <a:buSzPct val="80000"/>
              <a:buFont typeface="Wingdings 3" pitchFamily="18" charset="2"/>
              <a:buChar char=""/>
            </a:pPr>
            <a:r>
              <a:rPr lang="ru-RU" dirty="0" smtClean="0">
                <a:solidFill>
                  <a:srgbClr val="292929"/>
                </a:solidFill>
              </a:rPr>
              <a:t>по НДС </a:t>
            </a:r>
          </a:p>
          <a:p>
            <a:pPr marL="514800" lvl="0" indent="-349200">
              <a:spcBef>
                <a:spcPts val="400"/>
              </a:spcBef>
              <a:spcAft>
                <a:spcPts val="400"/>
              </a:spcAft>
              <a:buClr>
                <a:srgbClr val="C00000"/>
              </a:buClr>
              <a:buSzPct val="80000"/>
              <a:buFont typeface="Wingdings 3" pitchFamily="18" charset="2"/>
              <a:buChar char=""/>
            </a:pPr>
            <a:r>
              <a:rPr lang="ru-RU" dirty="0" smtClean="0">
                <a:solidFill>
                  <a:srgbClr val="292929"/>
                </a:solidFill>
              </a:rPr>
              <a:t>по налогу на прибыль</a:t>
            </a:r>
          </a:p>
          <a:p>
            <a:pPr marL="514800" lvl="0" indent="-349200">
              <a:spcBef>
                <a:spcPts val="400"/>
              </a:spcBef>
              <a:spcAft>
                <a:spcPts val="400"/>
              </a:spcAft>
              <a:buClr>
                <a:srgbClr val="C00000"/>
              </a:buClr>
              <a:buSzPct val="80000"/>
              <a:buFont typeface="Wingdings 3" pitchFamily="18" charset="2"/>
              <a:buChar char=""/>
            </a:pPr>
            <a:r>
              <a:rPr lang="ru-RU" dirty="0" smtClean="0">
                <a:solidFill>
                  <a:srgbClr val="292929"/>
                </a:solidFill>
              </a:rPr>
              <a:t>по УСН </a:t>
            </a:r>
          </a:p>
          <a:p>
            <a:pPr lvl="0">
              <a:spcBef>
                <a:spcPts val="400"/>
              </a:spcBef>
              <a:spcAft>
                <a:spcPts val="400"/>
              </a:spcAft>
              <a:buClr>
                <a:srgbClr val="C00000"/>
              </a:buClr>
              <a:buSzPct val="80000"/>
            </a:pPr>
            <a:r>
              <a:rPr lang="ru-RU" dirty="0" smtClean="0">
                <a:solidFill>
                  <a:srgbClr val="292929"/>
                </a:solidFill>
              </a:rPr>
              <a:t>Письмо Минфина РФ от 08.10.2012 </a:t>
            </a:r>
            <a:r>
              <a:rPr lang="en-US" dirty="0" smtClean="0">
                <a:solidFill>
                  <a:srgbClr val="292929"/>
                </a:solidFill>
              </a:rPr>
              <a:t>N</a:t>
            </a:r>
            <a:r>
              <a:rPr lang="ru-RU" dirty="0" smtClean="0">
                <a:solidFill>
                  <a:srgbClr val="292929"/>
                </a:solidFill>
              </a:rPr>
              <a:t> 03−02−07/1−243</a:t>
            </a:r>
          </a:p>
          <a:p>
            <a:pPr lvl="0">
              <a:spcBef>
                <a:spcPts val="400"/>
              </a:spcBef>
              <a:spcAft>
                <a:spcPts val="400"/>
              </a:spcAft>
              <a:buClr>
                <a:srgbClr val="C00000"/>
              </a:buClr>
              <a:buSzPct val="80000"/>
            </a:pPr>
            <a:r>
              <a:rPr lang="ru-RU" dirty="0" smtClean="0">
                <a:solidFill>
                  <a:srgbClr val="292929"/>
                </a:solidFill>
              </a:rPr>
              <a:t>Письмо Минфина РФ от 12.11.2012 N 03-02-07/2-154</a:t>
            </a:r>
          </a:p>
          <a:p>
            <a:pPr lvl="0">
              <a:spcBef>
                <a:spcPts val="400"/>
              </a:spcBef>
              <a:spcAft>
                <a:spcPts val="400"/>
              </a:spcAft>
              <a:buClr>
                <a:srgbClr val="C00000"/>
              </a:buClr>
              <a:buSzPct val="80000"/>
            </a:pPr>
            <a:r>
              <a:rPr lang="ru-RU" dirty="0" smtClean="0">
                <a:solidFill>
                  <a:srgbClr val="292929"/>
                </a:solidFill>
              </a:rPr>
              <a:t>Постановление ФАС Московского округа от 29.07.2011 </a:t>
            </a:r>
            <a:r>
              <a:rPr lang="en-US" dirty="0" smtClean="0">
                <a:solidFill>
                  <a:srgbClr val="292929"/>
                </a:solidFill>
              </a:rPr>
              <a:t>N </a:t>
            </a:r>
            <a:r>
              <a:rPr lang="ru-RU" dirty="0" smtClean="0">
                <a:solidFill>
                  <a:srgbClr val="292929"/>
                </a:solidFill>
              </a:rPr>
              <a:t>КА-А41/7687-11</a:t>
            </a:r>
          </a:p>
          <a:p>
            <a:pPr lvl="0">
              <a:spcBef>
                <a:spcPts val="400"/>
              </a:spcBef>
              <a:spcAft>
                <a:spcPts val="400"/>
              </a:spcAft>
              <a:buClr>
                <a:srgbClr val="C00000"/>
              </a:buClr>
              <a:buSzPct val="80000"/>
            </a:pPr>
            <a:endParaRPr lang="ru-RU" sz="2800" dirty="0" smtClean="0">
              <a:solidFill>
                <a:srgbClr val="292929"/>
              </a:solidFill>
            </a:endParaRPr>
          </a:p>
        </p:txBody>
      </p:sp>
    </p:spTree>
    <p:extLst>
      <p:ext uri="{BB962C8B-B14F-4D97-AF65-F5344CB8AC3E}">
        <p14:creationId xmlns:p14="http://schemas.microsoft.com/office/powerpoint/2010/main" val="3887189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Единая (упрощенная) декларация</a:t>
            </a:r>
          </a:p>
          <a:p>
            <a:pPr lvl="0" defTabSz="685800">
              <a:defRPr/>
            </a:pPr>
            <a:r>
              <a:rPr lang="ru-RU" sz="2800" b="1" dirty="0" smtClean="0">
                <a:solidFill>
                  <a:srgbClr val="002060"/>
                </a:solidFill>
                <a:latin typeface="Arial Narrow" pitchFamily="34" charset="0"/>
              </a:rPr>
              <a:t>Разъяснения ФНС России</a:t>
            </a:r>
            <a:endParaRPr kumimoji="0" lang="ru-RU" sz="28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4" name="Содержимое 3"/>
          <p:cNvSpPr>
            <a:spLocks noGrp="1"/>
          </p:cNvSpPr>
          <p:nvPr>
            <p:ph idx="1"/>
          </p:nvPr>
        </p:nvSpPr>
        <p:spPr>
          <a:xfrm>
            <a:off x="-2458" y="1541247"/>
            <a:ext cx="9144000" cy="5143536"/>
          </a:xfrm>
        </p:spPr>
        <p:txBody>
          <a:bodyPr/>
          <a:lstStyle/>
          <a:p>
            <a:pPr lvl="0">
              <a:spcBef>
                <a:spcPts val="400"/>
              </a:spcBef>
              <a:spcAft>
                <a:spcPts val="400"/>
              </a:spcAft>
              <a:buClr>
                <a:srgbClr val="C00000"/>
              </a:buClr>
              <a:buSzPct val="80000"/>
            </a:pPr>
            <a:r>
              <a:rPr lang="ru-RU" sz="2800" dirty="0" smtClean="0">
                <a:solidFill>
                  <a:srgbClr val="292929"/>
                </a:solidFill>
              </a:rPr>
              <a:t>&lt;Письмо&gt; ФНС России от 03.12.2013 N ЕД-4-15/21594</a:t>
            </a:r>
          </a:p>
          <a:p>
            <a:pPr lvl="0">
              <a:spcBef>
                <a:spcPts val="400"/>
              </a:spcBef>
              <a:spcAft>
                <a:spcPts val="400"/>
              </a:spcAft>
              <a:buClr>
                <a:srgbClr val="C00000"/>
              </a:buClr>
              <a:buSzPct val="80000"/>
            </a:pPr>
            <a:r>
              <a:rPr lang="ru-RU" sz="2800" dirty="0" smtClean="0">
                <a:solidFill>
                  <a:srgbClr val="292929"/>
                </a:solidFill>
              </a:rPr>
              <a:t>"Об обязательном представлении налоговых деклараций по налогу на добавленную стоимость в электронной форме"</a:t>
            </a:r>
          </a:p>
          <a:p>
            <a:pPr lvl="0">
              <a:spcBef>
                <a:spcPts val="400"/>
              </a:spcBef>
              <a:spcAft>
                <a:spcPts val="400"/>
              </a:spcAft>
              <a:buClr>
                <a:srgbClr val="C00000"/>
              </a:buClr>
              <a:buSzPct val="80000"/>
            </a:pPr>
            <a:r>
              <a:rPr lang="ru-RU" sz="2800" dirty="0" smtClean="0">
                <a:solidFill>
                  <a:srgbClr val="292929"/>
                </a:solidFill>
              </a:rPr>
              <a:t>«В случае если налогоплательщик не осуществляет операций, в результате которых происходит движение денежных средств на его счетах в банке, а также не имеет объектов налогообложения по НДС, то на основании п. 2 ст. 80 НК РФ по истечении отчетного периода он представляет единую (упрощенную) налоговую декларацию, на которую требования абз.1 п. 5 ст. 174 НК РФ не распространяются»</a:t>
            </a:r>
          </a:p>
          <a:p>
            <a:pPr lvl="0">
              <a:spcBef>
                <a:spcPts val="400"/>
              </a:spcBef>
              <a:spcAft>
                <a:spcPts val="400"/>
              </a:spcAft>
              <a:buClr>
                <a:srgbClr val="C00000"/>
              </a:buClr>
              <a:buSzPct val="80000"/>
            </a:pPr>
            <a:endParaRPr lang="ru-RU" sz="2800" dirty="0" smtClean="0">
              <a:solidFill>
                <a:srgbClr val="292929"/>
              </a:solidFill>
            </a:endParaRPr>
          </a:p>
        </p:txBody>
      </p:sp>
    </p:spTree>
    <p:extLst>
      <p:ext uri="{BB962C8B-B14F-4D97-AF65-F5344CB8AC3E}">
        <p14:creationId xmlns:p14="http://schemas.microsoft.com/office/powerpoint/2010/main" val="3887189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Единая (упрощенная) декларация</a:t>
            </a:r>
          </a:p>
          <a:p>
            <a:pPr lvl="0" defTabSz="685800">
              <a:defRPr/>
            </a:pPr>
            <a:r>
              <a:rPr lang="ru-RU" sz="2800" b="1" dirty="0" smtClean="0">
                <a:solidFill>
                  <a:srgbClr val="002060"/>
                </a:solidFill>
                <a:latin typeface="Arial Narrow" pitchFamily="34" charset="0"/>
              </a:rPr>
              <a:t>Вид представления единой (упрощенной) декларации</a:t>
            </a:r>
            <a:endParaRPr kumimoji="0" lang="ru-RU" sz="28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4" name="Содержимое 3"/>
          <p:cNvSpPr>
            <a:spLocks noGrp="1"/>
          </p:cNvSpPr>
          <p:nvPr>
            <p:ph idx="1"/>
          </p:nvPr>
        </p:nvSpPr>
        <p:spPr>
          <a:xfrm>
            <a:off x="-2458" y="1541247"/>
            <a:ext cx="9144000" cy="5143536"/>
          </a:xfrm>
        </p:spPr>
        <p:txBody>
          <a:bodyPr/>
          <a:lstStyle/>
          <a:p>
            <a:pPr>
              <a:spcBef>
                <a:spcPts val="400"/>
              </a:spcBef>
              <a:spcAft>
                <a:spcPts val="400"/>
              </a:spcAft>
              <a:buClr>
                <a:srgbClr val="C00000"/>
              </a:buClr>
              <a:buSzPct val="80000"/>
            </a:pPr>
            <a:r>
              <a:rPr lang="ru-RU" sz="2800" dirty="0" smtClean="0">
                <a:solidFill>
                  <a:srgbClr val="292929"/>
                </a:solidFill>
              </a:rPr>
              <a:t>Декларация представляется в ИФНС в следующем виде: </a:t>
            </a:r>
          </a:p>
          <a:p>
            <a:pPr marL="514800" indent="-349200">
              <a:spcBef>
                <a:spcPts val="400"/>
              </a:spcBef>
              <a:spcAft>
                <a:spcPts val="400"/>
              </a:spcAft>
              <a:buClr>
                <a:srgbClr val="C00000"/>
              </a:buClr>
              <a:buSzPct val="80000"/>
              <a:buFont typeface="Wingdings 3" pitchFamily="18" charset="2"/>
              <a:buChar char="´"/>
            </a:pPr>
            <a:r>
              <a:rPr lang="ru-RU" sz="2800" dirty="0" smtClean="0">
                <a:solidFill>
                  <a:srgbClr val="292929"/>
                </a:solidFill>
              </a:rPr>
              <a:t>обязательно в электронном виде (п. 3 ст. 80 НК РФ) – если среднесписочная численность работников за предшествующий год превышает 100 человек, а также вновь созданные (реорганизованные) организации, численность которых больше 100 человек</a:t>
            </a:r>
          </a:p>
          <a:p>
            <a:pPr marL="514800" indent="-349200">
              <a:spcBef>
                <a:spcPts val="400"/>
              </a:spcBef>
              <a:spcAft>
                <a:spcPts val="400"/>
              </a:spcAft>
              <a:buClr>
                <a:srgbClr val="C00000"/>
              </a:buClr>
              <a:buSzPct val="80000"/>
              <a:buFont typeface="Wingdings 3" pitchFamily="18" charset="2"/>
              <a:buChar char="´"/>
            </a:pPr>
            <a:r>
              <a:rPr lang="ru-RU" sz="2800" dirty="0" smtClean="0">
                <a:solidFill>
                  <a:srgbClr val="292929"/>
                </a:solidFill>
              </a:rPr>
              <a:t>в бумажном виде – все остальные организации (Письмо ФНС РФ от 03.12.2013 N ЕД-4-15/21594</a:t>
            </a:r>
          </a:p>
        </p:txBody>
      </p:sp>
    </p:spTree>
    <p:extLst>
      <p:ext uri="{BB962C8B-B14F-4D97-AF65-F5344CB8AC3E}">
        <p14:creationId xmlns:p14="http://schemas.microsoft.com/office/powerpoint/2010/main" val="3887189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0" y="5444154"/>
            <a:ext cx="9144000" cy="1200329"/>
          </a:xfrm>
          <a:prstGeom prst="rect">
            <a:avLst/>
          </a:prstGeom>
          <a:blipFill>
            <a:blip r:embed="rId3" cstate="print"/>
            <a:stretch>
              <a:fillRect/>
            </a:stretch>
          </a:blipFill>
        </p:spPr>
        <p:txBody>
          <a:bodyPr vert="horz" lIns="87424" tIns="43713" rIns="87424" bIns="43713" rtlCol="0" anchor="ctr">
            <a:noAutofit/>
          </a:bodyPr>
          <a:lstStyle/>
          <a:p>
            <a:pPr algn="ctr" defTabSz="655695">
              <a:spcBef>
                <a:spcPts val="957"/>
              </a:spcBef>
              <a:spcAft>
                <a:spcPts val="957"/>
              </a:spcAft>
            </a:pPr>
            <a:r>
              <a:rPr lang="ru-RU" sz="3600" b="1" dirty="0" smtClean="0">
                <a:solidFill>
                  <a:srgbClr val="002060"/>
                </a:solidFill>
                <a:latin typeface="Arial Narrow" pitchFamily="34" charset="0"/>
              </a:rPr>
              <a:t>Статистическая отчетность</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9" y="620687"/>
            <a:ext cx="4176464" cy="4176465"/>
          </a:xfrm>
          <a:prstGeom prst="rect">
            <a:avLst/>
          </a:prstGeom>
        </p:spPr>
      </p:pic>
    </p:spTree>
    <p:extLst>
      <p:ext uri="{BB962C8B-B14F-4D97-AF65-F5344CB8AC3E}">
        <p14:creationId xmlns:p14="http://schemas.microsoft.com/office/powerpoint/2010/main" val="974074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Статистическая отчетность</a:t>
            </a:r>
          </a:p>
          <a:p>
            <a:pPr lvl="0" defTabSz="685800">
              <a:defRPr/>
            </a:pPr>
            <a:r>
              <a:rPr lang="ru-RU" sz="2800" b="1" dirty="0" smtClean="0">
                <a:solidFill>
                  <a:srgbClr val="002060"/>
                </a:solidFill>
                <a:latin typeface="Arial Narrow" pitchFamily="34" charset="0"/>
              </a:rPr>
              <a:t>Статистическая отчетность</a:t>
            </a:r>
            <a:endParaRPr kumimoji="0" lang="ru-RU" sz="28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4" name="Содержимое 3"/>
          <p:cNvSpPr>
            <a:spLocks noGrp="1"/>
          </p:cNvSpPr>
          <p:nvPr>
            <p:ph idx="1"/>
          </p:nvPr>
        </p:nvSpPr>
        <p:spPr>
          <a:xfrm>
            <a:off x="-2458" y="1541247"/>
            <a:ext cx="9144000" cy="5143536"/>
          </a:xfrm>
        </p:spPr>
        <p:txBody>
          <a:bodyPr/>
          <a:lstStyle/>
          <a:p>
            <a:pPr>
              <a:spcBef>
                <a:spcPts val="400"/>
              </a:spcBef>
              <a:spcAft>
                <a:spcPts val="400"/>
              </a:spcAft>
              <a:buClr>
                <a:srgbClr val="C00000"/>
              </a:buClr>
              <a:buSzPct val="80000"/>
            </a:pPr>
            <a:r>
              <a:rPr lang="ru-RU" sz="2800" dirty="0" smtClean="0">
                <a:solidFill>
                  <a:srgbClr val="292929"/>
                </a:solidFill>
              </a:rPr>
              <a:t>Для различных юридических лиц и ИП установлен свой список статистической отчетности, который они должны подать в Росстат.</a:t>
            </a:r>
          </a:p>
          <a:p>
            <a:pPr>
              <a:spcBef>
                <a:spcPts val="400"/>
              </a:spcBef>
              <a:spcAft>
                <a:spcPts val="400"/>
              </a:spcAft>
              <a:buClr>
                <a:srgbClr val="C00000"/>
              </a:buClr>
              <a:buSzPct val="80000"/>
            </a:pPr>
            <a:r>
              <a:rPr lang="ru-RU" sz="2800" dirty="0" smtClean="0">
                <a:solidFill>
                  <a:srgbClr val="292929"/>
                </a:solidFill>
              </a:rPr>
              <a:t>На сайте statreg.gks.ru можно сформировать индивидуальный перечень отчетов с указанием сроков представления. Для получения уведомления потребуется заполнить один из реквизитов: ОКПО, ИНН, ОГРН организации или ИП</a:t>
            </a:r>
          </a:p>
        </p:txBody>
      </p:sp>
    </p:spTree>
    <p:extLst>
      <p:ext uri="{BB962C8B-B14F-4D97-AF65-F5344CB8AC3E}">
        <p14:creationId xmlns:p14="http://schemas.microsoft.com/office/powerpoint/2010/main" val="3887189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0" y="5444154"/>
            <a:ext cx="9144000" cy="1200329"/>
          </a:xfrm>
          <a:prstGeom prst="rect">
            <a:avLst/>
          </a:prstGeom>
          <a:blipFill>
            <a:blip r:embed="rId3" cstate="print"/>
            <a:stretch>
              <a:fillRect/>
            </a:stretch>
          </a:blipFill>
        </p:spPr>
        <p:txBody>
          <a:bodyPr vert="horz" lIns="87424" tIns="43713" rIns="87424" bIns="43713" rtlCol="0" anchor="ctr">
            <a:noAutofit/>
          </a:bodyPr>
          <a:lstStyle/>
          <a:p>
            <a:pPr algn="ctr" defTabSz="655695">
              <a:spcBef>
                <a:spcPts val="957"/>
              </a:spcBef>
              <a:spcAft>
                <a:spcPts val="957"/>
              </a:spcAft>
            </a:pPr>
            <a:r>
              <a:rPr lang="ru-RU" sz="3600" b="1" dirty="0" smtClean="0">
                <a:solidFill>
                  <a:srgbClr val="002060"/>
                </a:solidFill>
                <a:latin typeface="Arial Narrow" pitchFamily="34" charset="0"/>
              </a:rPr>
              <a:t>ПОДГОТОВКА К СОСТАВЛЕНИЮ</a:t>
            </a:r>
            <a:br>
              <a:rPr lang="ru-RU" sz="3600" b="1" dirty="0" smtClean="0">
                <a:solidFill>
                  <a:srgbClr val="002060"/>
                </a:solidFill>
                <a:latin typeface="Arial Narrow" pitchFamily="34" charset="0"/>
              </a:rPr>
            </a:br>
            <a:r>
              <a:rPr lang="ru-RU" sz="3600" b="1" dirty="0" smtClean="0">
                <a:solidFill>
                  <a:srgbClr val="002060"/>
                </a:solidFill>
                <a:latin typeface="Arial Narrow" pitchFamily="34" charset="0"/>
              </a:rPr>
              <a:t> ГОДОВОЙ ОТЧЕТНОСТИ</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9" y="620687"/>
            <a:ext cx="4176464" cy="4176465"/>
          </a:xfrm>
          <a:prstGeom prst="rect">
            <a:avLst/>
          </a:prstGeom>
        </p:spPr>
      </p:pic>
    </p:spTree>
    <p:extLst>
      <p:ext uri="{BB962C8B-B14F-4D97-AF65-F5344CB8AC3E}">
        <p14:creationId xmlns:p14="http://schemas.microsoft.com/office/powerpoint/2010/main" val="974074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тикер_желтый_мини.png"/>
          <p:cNvPicPr>
            <a:picLocks noChangeAspect="1"/>
          </p:cNvPicPr>
          <p:nvPr/>
        </p:nvPicPr>
        <p:blipFill>
          <a:blip r:embed="rId3"/>
          <a:stretch>
            <a:fillRect/>
          </a:stretch>
        </p:blipFill>
        <p:spPr>
          <a:xfrm>
            <a:off x="7870209" y="5357828"/>
            <a:ext cx="1273796" cy="1357320"/>
          </a:xfrm>
          <a:prstGeom prst="rect">
            <a:avLst/>
          </a:prstGeom>
        </p:spPr>
      </p:pic>
      <p:sp>
        <p:nvSpPr>
          <p:cNvPr id="4" name="Содержимое 3"/>
          <p:cNvSpPr>
            <a:spLocks noGrp="1"/>
          </p:cNvSpPr>
          <p:nvPr>
            <p:ph idx="1"/>
          </p:nvPr>
        </p:nvSpPr>
        <p:spPr>
          <a:xfrm>
            <a:off x="0" y="2714620"/>
            <a:ext cx="9144000" cy="3714777"/>
          </a:xfrm>
        </p:spPr>
        <p:txBody>
          <a:bodyPr/>
          <a:lstStyle/>
          <a:p>
            <a:pPr algn="ctr" defTabSz="874262" eaLnBrk="0" fontAlgn="base" hangingPunct="0">
              <a:spcBef>
                <a:spcPct val="0"/>
              </a:spcBef>
              <a:spcAft>
                <a:spcPct val="0"/>
              </a:spcAft>
            </a:pPr>
            <a:r>
              <a:rPr lang="ru-RU" altLang="ru-RU" sz="3200" b="1" dirty="0" smtClean="0">
                <a:solidFill>
                  <a:srgbClr val="292929"/>
                </a:solidFill>
              </a:rPr>
              <a:t>   </a:t>
            </a:r>
            <a:r>
              <a:rPr lang="ru-RU" altLang="ru-RU" sz="3200" b="1" dirty="0" smtClean="0">
                <a:solidFill>
                  <a:srgbClr val="FF0000"/>
                </a:solidFill>
              </a:rPr>
              <a:t>Коллеги, полезно ли Вам участие в сегодняшнем</a:t>
            </a:r>
            <a:br>
              <a:rPr lang="ru-RU" altLang="ru-RU" sz="3200" b="1" dirty="0" smtClean="0">
                <a:solidFill>
                  <a:srgbClr val="FF0000"/>
                </a:solidFill>
              </a:rPr>
            </a:br>
            <a:r>
              <a:rPr lang="ru-RU" altLang="ru-RU" sz="3200" b="1" dirty="0" smtClean="0">
                <a:solidFill>
                  <a:srgbClr val="FF0000"/>
                </a:solidFill>
              </a:rPr>
              <a:t>прямом эфире </a:t>
            </a:r>
            <a:r>
              <a:rPr lang="en-US" altLang="ru-RU" sz="3200" b="1" dirty="0" smtClean="0">
                <a:solidFill>
                  <a:srgbClr val="FF0000"/>
                </a:solidFill>
              </a:rPr>
              <a:t>?</a:t>
            </a:r>
          </a:p>
          <a:p>
            <a:pPr algn="ctr" defTabSz="874262" eaLnBrk="0" fontAlgn="base" hangingPunct="0">
              <a:spcBef>
                <a:spcPct val="0"/>
              </a:spcBef>
              <a:spcAft>
                <a:spcPct val="0"/>
              </a:spcAft>
            </a:pPr>
            <a:endParaRPr lang="ru-RU" altLang="ru-RU" sz="3200" b="1" dirty="0" smtClean="0">
              <a:solidFill>
                <a:srgbClr val="292929"/>
              </a:solidFill>
            </a:endParaRPr>
          </a:p>
        </p:txBody>
      </p:sp>
      <p:sp>
        <p:nvSpPr>
          <p:cNvPr id="5" name="TextBox 4"/>
          <p:cNvSpPr txBox="1"/>
          <p:nvPr/>
        </p:nvSpPr>
        <p:spPr>
          <a:xfrm>
            <a:off x="8021710" y="5786466"/>
            <a:ext cx="1122294" cy="642278"/>
          </a:xfrm>
          <a:prstGeom prst="rect">
            <a:avLst/>
          </a:prstGeom>
          <a:noFill/>
        </p:spPr>
        <p:txBody>
          <a:bodyPr wrap="square" lIns="87424" tIns="43713" rIns="87424" bIns="43713" rtlCol="0" anchor="ctr" anchorCtr="0">
            <a:spAutoFit/>
            <a:scene3d>
              <a:camera prst="orthographicFront">
                <a:rot lat="0" lon="0" rev="900000"/>
              </a:camera>
              <a:lightRig rig="threePt" dir="t"/>
            </a:scene3d>
          </a:bodyPr>
          <a:lstStyle/>
          <a:p>
            <a:pPr algn="ctr" defTabSz="655695"/>
            <a:r>
              <a:rPr lang="ru-RU" sz="1200" dirty="0" smtClean="0">
                <a:solidFill>
                  <a:srgbClr val="002060"/>
                </a:solidFill>
                <a:latin typeface="Candara" pitchFamily="34" charset="0"/>
              </a:rPr>
              <a:t>ГОДОВАЯ </a:t>
            </a:r>
          </a:p>
          <a:p>
            <a:pPr algn="ctr" defTabSz="655695"/>
            <a:r>
              <a:rPr lang="ru-RU" sz="1200" dirty="0" smtClean="0">
                <a:solidFill>
                  <a:srgbClr val="002060"/>
                </a:solidFill>
                <a:latin typeface="Candara" pitchFamily="34" charset="0"/>
              </a:rPr>
              <a:t>ОТЧЕТНОСТЬ </a:t>
            </a:r>
          </a:p>
          <a:p>
            <a:pPr algn="ctr" defTabSz="655695"/>
            <a:r>
              <a:rPr lang="ru-RU" sz="1200" dirty="0" smtClean="0">
                <a:solidFill>
                  <a:srgbClr val="002060"/>
                </a:solidFill>
                <a:latin typeface="Candara" pitchFamily="34" charset="0"/>
              </a:rPr>
              <a:t>2017</a:t>
            </a:r>
          </a:p>
        </p:txBody>
      </p:sp>
      <p:sp>
        <p:nvSpPr>
          <p:cNvPr id="6" name="Прямоугольник 5"/>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НАПИШИТЕ В ЧАТЕ</a:t>
            </a:r>
          </a:p>
        </p:txBody>
      </p:sp>
    </p:spTree>
    <p:extLst>
      <p:ext uri="{BB962C8B-B14F-4D97-AF65-F5344CB8AC3E}">
        <p14:creationId xmlns:p14="http://schemas.microsoft.com/office/powerpoint/2010/main" val="34666596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тикер_желтый_мини.png"/>
          <p:cNvPicPr>
            <a:picLocks noChangeAspect="1"/>
          </p:cNvPicPr>
          <p:nvPr/>
        </p:nvPicPr>
        <p:blipFill>
          <a:blip r:embed="rId3"/>
          <a:stretch>
            <a:fillRect/>
          </a:stretch>
        </p:blipFill>
        <p:spPr>
          <a:xfrm>
            <a:off x="7870209" y="5357828"/>
            <a:ext cx="1273796" cy="1357320"/>
          </a:xfrm>
          <a:prstGeom prst="rect">
            <a:avLst/>
          </a:prstGeom>
        </p:spPr>
      </p:pic>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СЛЕДУЮЩИЕ ЭФИРЫ ПО ОТЧЕТНОСТИ 2017 В 1С</a:t>
            </a:r>
          </a:p>
        </p:txBody>
      </p:sp>
      <p:sp>
        <p:nvSpPr>
          <p:cNvPr id="5" name="TextBox 4"/>
          <p:cNvSpPr txBox="1"/>
          <p:nvPr/>
        </p:nvSpPr>
        <p:spPr>
          <a:xfrm>
            <a:off x="8021710" y="5786466"/>
            <a:ext cx="1122294" cy="642278"/>
          </a:xfrm>
          <a:prstGeom prst="rect">
            <a:avLst/>
          </a:prstGeom>
          <a:noFill/>
        </p:spPr>
        <p:txBody>
          <a:bodyPr wrap="square" lIns="87424" tIns="43713" rIns="87424" bIns="43713" rtlCol="0" anchor="ctr" anchorCtr="0">
            <a:spAutoFit/>
            <a:scene3d>
              <a:camera prst="orthographicFront">
                <a:rot lat="0" lon="0" rev="900000"/>
              </a:camera>
              <a:lightRig rig="threePt" dir="t"/>
            </a:scene3d>
          </a:bodyPr>
          <a:lstStyle/>
          <a:p>
            <a:pPr algn="ctr" defTabSz="655695"/>
            <a:r>
              <a:rPr lang="ru-RU" sz="1200" dirty="0" smtClean="0">
                <a:solidFill>
                  <a:srgbClr val="002060"/>
                </a:solidFill>
                <a:latin typeface="Candara" pitchFamily="34" charset="0"/>
              </a:rPr>
              <a:t>ГОДОВАЯ </a:t>
            </a:r>
          </a:p>
          <a:p>
            <a:pPr algn="ctr" defTabSz="655695"/>
            <a:r>
              <a:rPr lang="ru-RU" sz="1200" dirty="0" smtClean="0">
                <a:solidFill>
                  <a:srgbClr val="002060"/>
                </a:solidFill>
                <a:latin typeface="Candara" pitchFamily="34" charset="0"/>
              </a:rPr>
              <a:t>ОТЧЕТНОСТЬ </a:t>
            </a:r>
          </a:p>
          <a:p>
            <a:pPr algn="ctr" defTabSz="655695"/>
            <a:r>
              <a:rPr lang="ru-RU" sz="1200" dirty="0" smtClean="0">
                <a:solidFill>
                  <a:srgbClr val="002060"/>
                </a:solidFill>
                <a:latin typeface="Candara" pitchFamily="34" charset="0"/>
              </a:rPr>
              <a:t>2017</a:t>
            </a:r>
          </a:p>
        </p:txBody>
      </p:sp>
      <p:sp>
        <p:nvSpPr>
          <p:cNvPr id="7" name="Содержимое 3"/>
          <p:cNvSpPr>
            <a:spLocks noGrp="1"/>
          </p:cNvSpPr>
          <p:nvPr>
            <p:ph idx="1"/>
          </p:nvPr>
        </p:nvSpPr>
        <p:spPr>
          <a:xfrm>
            <a:off x="0" y="1714463"/>
            <a:ext cx="9144000" cy="5143537"/>
          </a:xfrm>
        </p:spPr>
        <p:txBody>
          <a:bodyPr/>
          <a:lstStyle/>
          <a:p>
            <a:pPr marL="513021" indent="-347579" algn="l">
              <a:spcBef>
                <a:spcPts val="957"/>
              </a:spcBef>
              <a:spcAft>
                <a:spcPts val="957"/>
              </a:spcAft>
              <a:buClr>
                <a:srgbClr val="C00000"/>
              </a:buClr>
              <a:buSzPct val="80000"/>
              <a:buFont typeface="Wingdings 3" pitchFamily="18" charset="2"/>
              <a:buChar char=""/>
            </a:pPr>
            <a:r>
              <a:rPr lang="ru-RU" sz="2400" b="1" dirty="0" smtClean="0">
                <a:solidFill>
                  <a:srgbClr val="292929"/>
                </a:solidFill>
              </a:rPr>
              <a:t>18 декабря Климова М.А.: </a:t>
            </a:r>
            <a:r>
              <a:rPr lang="ru-RU" sz="2400" dirty="0" smtClean="0">
                <a:solidFill>
                  <a:srgbClr val="292929"/>
                </a:solidFill>
              </a:rPr>
              <a:t>Обзор законодательных изменений по зарплатным налогам для успешной сдачи Годовой отчетности за 2017</a:t>
            </a:r>
          </a:p>
          <a:p>
            <a:pPr marL="513021" indent="-347579">
              <a:spcBef>
                <a:spcPts val="957"/>
              </a:spcBef>
              <a:spcAft>
                <a:spcPts val="957"/>
              </a:spcAft>
              <a:buClr>
                <a:srgbClr val="C00000"/>
              </a:buClr>
              <a:buSzPct val="80000"/>
              <a:buFont typeface="Wingdings 3" pitchFamily="18" charset="2"/>
              <a:buChar char=""/>
            </a:pPr>
            <a:r>
              <a:rPr lang="ru-RU" sz="2400" b="1" dirty="0" smtClean="0">
                <a:solidFill>
                  <a:srgbClr val="292929"/>
                </a:solidFill>
              </a:rPr>
              <a:t>27 декабря Грянина Е.А: </a:t>
            </a:r>
            <a:r>
              <a:rPr lang="ru-RU" sz="2400" dirty="0" smtClean="0">
                <a:solidFill>
                  <a:srgbClr val="292929"/>
                </a:solidFill>
              </a:rPr>
              <a:t>«Расчет по форме 4-ФСС за 2017 г. в 1С 8.3»</a:t>
            </a:r>
          </a:p>
          <a:p>
            <a:pPr marL="513021" indent="-347579">
              <a:spcBef>
                <a:spcPts val="957"/>
              </a:spcBef>
              <a:spcAft>
                <a:spcPts val="957"/>
              </a:spcAft>
              <a:buClr>
                <a:srgbClr val="C00000"/>
              </a:buClr>
              <a:buSzPct val="80000"/>
              <a:buFont typeface="Wingdings 3" pitchFamily="18" charset="2"/>
              <a:buChar char=""/>
            </a:pPr>
            <a:r>
              <a:rPr lang="ru-RU" sz="2400" b="1" dirty="0" smtClean="0">
                <a:solidFill>
                  <a:srgbClr val="292929"/>
                </a:solidFill>
              </a:rPr>
              <a:t>28 декабря Климова М.А.</a:t>
            </a:r>
            <a:r>
              <a:rPr lang="ru-RU" sz="2400" dirty="0" smtClean="0">
                <a:solidFill>
                  <a:srgbClr val="292929"/>
                </a:solidFill>
              </a:rPr>
              <a:t>: Обзор законодательных изменений по НДС, налогу на прибыль, налогу на имущество, налогу при УСН для успешной сдачи Годовой отчетности за 2017 г.</a:t>
            </a:r>
          </a:p>
          <a:p>
            <a:pPr marL="513021" indent="-347579">
              <a:spcBef>
                <a:spcPts val="957"/>
              </a:spcBef>
              <a:spcAft>
                <a:spcPts val="957"/>
              </a:spcAft>
              <a:buClr>
                <a:srgbClr val="C00000"/>
              </a:buClr>
              <a:buSzPct val="80000"/>
              <a:buFont typeface="Wingdings 3" pitchFamily="18" charset="2"/>
              <a:buChar char=""/>
            </a:pPr>
            <a:r>
              <a:rPr lang="ru-RU" sz="2400" b="1" dirty="0" smtClean="0">
                <a:solidFill>
                  <a:srgbClr val="292929"/>
                </a:solidFill>
              </a:rPr>
              <a:t>16 января </a:t>
            </a:r>
            <a:r>
              <a:rPr lang="ru-RU" sz="2400" b="1" dirty="0" err="1" smtClean="0">
                <a:solidFill>
                  <a:srgbClr val="292929"/>
                </a:solidFill>
              </a:rPr>
              <a:t>Шерст</a:t>
            </a:r>
            <a:r>
              <a:rPr lang="ru-RU" sz="2400" b="1" dirty="0" smtClean="0">
                <a:solidFill>
                  <a:srgbClr val="292929"/>
                </a:solidFill>
              </a:rPr>
              <a:t> О.В.</a:t>
            </a:r>
            <a:r>
              <a:rPr lang="ru-RU" sz="2400" dirty="0" smtClean="0">
                <a:solidFill>
                  <a:srgbClr val="292929"/>
                </a:solidFill>
              </a:rPr>
              <a:t> «Налоговая декларация по НДС за IV квартал 2017 г.и Налоговая декларация по косвенным налогам при импорте товаров с территории государств – членов таможенного союза за декабрь 2017 г. в 1С:8 »</a:t>
            </a:r>
          </a:p>
          <a:p>
            <a:pPr marL="513021" indent="-347579">
              <a:spcBef>
                <a:spcPts val="957"/>
              </a:spcBef>
              <a:spcAft>
                <a:spcPts val="957"/>
              </a:spcAft>
              <a:buClr>
                <a:srgbClr val="C00000"/>
              </a:buClr>
              <a:buSzPct val="80000"/>
              <a:buFont typeface="Wingdings 3" pitchFamily="18" charset="2"/>
              <a:buChar char=""/>
            </a:pPr>
            <a:endParaRPr lang="ru-RU" sz="2400" dirty="0" smtClean="0">
              <a:solidFill>
                <a:srgbClr val="292929"/>
              </a:solidFill>
            </a:endParaRPr>
          </a:p>
        </p:txBody>
      </p:sp>
    </p:spTree>
    <p:extLst>
      <p:ext uri="{BB962C8B-B14F-4D97-AF65-F5344CB8AC3E}">
        <p14:creationId xmlns:p14="http://schemas.microsoft.com/office/powerpoint/2010/main" val="38579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785801"/>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ПРАВИЛО УЧАСТНИКА ОНЛАЙН-СЕМИНАРА</a:t>
            </a:r>
          </a:p>
        </p:txBody>
      </p:sp>
      <p:sp>
        <p:nvSpPr>
          <p:cNvPr id="4" name="Содержимое 3"/>
          <p:cNvSpPr>
            <a:spLocks noGrp="1"/>
          </p:cNvSpPr>
          <p:nvPr>
            <p:ph idx="1"/>
          </p:nvPr>
        </p:nvSpPr>
        <p:spPr>
          <a:xfrm>
            <a:off x="0" y="1714487"/>
            <a:ext cx="9144000" cy="5143537"/>
          </a:xfrm>
        </p:spPr>
        <p:txBody>
          <a:bodyPr/>
          <a:lstStyle/>
          <a:p>
            <a:pPr marL="513021" indent="-347579" algn="l">
              <a:spcBef>
                <a:spcPts val="957"/>
              </a:spcBef>
              <a:spcAft>
                <a:spcPts val="957"/>
              </a:spcAft>
              <a:buClr>
                <a:srgbClr val="C00000"/>
              </a:buClr>
              <a:buSzPct val="80000"/>
            </a:pPr>
            <a:r>
              <a:rPr lang="ru-RU" sz="2400" dirty="0" smtClean="0">
                <a:solidFill>
                  <a:srgbClr val="292929"/>
                </a:solidFill>
              </a:rPr>
              <a:t>1. Уважать других участников в Чате! </a:t>
            </a:r>
          </a:p>
          <a:p>
            <a:pPr marL="513021" indent="-347579" algn="l">
              <a:spcBef>
                <a:spcPts val="957"/>
              </a:spcBef>
              <a:spcAft>
                <a:spcPts val="957"/>
              </a:spcAft>
              <a:buClr>
                <a:srgbClr val="C00000"/>
              </a:buClr>
              <a:buSzPct val="80000"/>
            </a:pPr>
            <a:r>
              <a:rPr lang="ru-RU" sz="2400" dirty="0" smtClean="0">
                <a:solidFill>
                  <a:srgbClr val="292929"/>
                </a:solidFill>
              </a:rPr>
              <a:t>2. Писать вопросы по теме семинара</a:t>
            </a:r>
          </a:p>
          <a:p>
            <a:pPr marL="513021" indent="-347579" algn="l">
              <a:spcBef>
                <a:spcPts val="957"/>
              </a:spcBef>
              <a:spcAft>
                <a:spcPts val="957"/>
              </a:spcAft>
              <a:buClr>
                <a:srgbClr val="C00000"/>
              </a:buClr>
              <a:buSzPct val="80000"/>
            </a:pPr>
            <a:r>
              <a:rPr lang="ru-RU" sz="2400" dirty="0" smtClean="0">
                <a:solidFill>
                  <a:srgbClr val="292929"/>
                </a:solidFill>
              </a:rPr>
              <a:t>3. Если у вас плохая связь, тогда </a:t>
            </a:r>
            <a:r>
              <a:rPr lang="ru-RU" sz="2400" b="1" dirty="0" smtClean="0">
                <a:solidFill>
                  <a:srgbClr val="292929"/>
                </a:solidFill>
              </a:rPr>
              <a:t>запись будет доступна БЕСПЛАТНО ВСЕМ </a:t>
            </a:r>
            <a:r>
              <a:rPr lang="ru-RU" sz="2400" dirty="0" smtClean="0">
                <a:solidFill>
                  <a:srgbClr val="292929"/>
                </a:solidFill>
              </a:rPr>
              <a:t>для повторного просмотра завтра на сайте БухЭксперт8.ру.</a:t>
            </a:r>
            <a:br>
              <a:rPr lang="ru-RU" sz="2400" dirty="0" smtClean="0">
                <a:solidFill>
                  <a:srgbClr val="292929"/>
                </a:solidFill>
              </a:rPr>
            </a:br>
            <a:r>
              <a:rPr lang="ru-RU" sz="2400" dirty="0" smtClean="0">
                <a:solidFill>
                  <a:srgbClr val="292929"/>
                </a:solidFill>
              </a:rPr>
              <a:t>На ваш </a:t>
            </a:r>
            <a:r>
              <a:rPr lang="en-US" sz="2400" dirty="0" smtClean="0">
                <a:solidFill>
                  <a:srgbClr val="292929"/>
                </a:solidFill>
              </a:rPr>
              <a:t>email </a:t>
            </a:r>
            <a:r>
              <a:rPr lang="ru-RU" sz="2400" dirty="0" smtClean="0">
                <a:solidFill>
                  <a:srgbClr val="292929"/>
                </a:solidFill>
              </a:rPr>
              <a:t>поступит отдельное уведомление.</a:t>
            </a:r>
          </a:p>
          <a:p>
            <a:pPr marL="513021" indent="-347579" algn="l">
              <a:spcBef>
                <a:spcPts val="957"/>
              </a:spcBef>
              <a:spcAft>
                <a:spcPts val="957"/>
              </a:spcAft>
              <a:buClr>
                <a:srgbClr val="C00000"/>
              </a:buClr>
              <a:buSzPct val="80000"/>
            </a:pPr>
            <a:r>
              <a:rPr lang="ru-RU" sz="2400" dirty="0" smtClean="0">
                <a:solidFill>
                  <a:srgbClr val="292929"/>
                </a:solidFill>
              </a:rPr>
              <a:t>4. Запрещено писать свой </a:t>
            </a:r>
            <a:r>
              <a:rPr lang="ru-RU" sz="2400" dirty="0" err="1" smtClean="0">
                <a:solidFill>
                  <a:srgbClr val="292929"/>
                </a:solidFill>
              </a:rPr>
              <a:t>email</a:t>
            </a:r>
            <a:r>
              <a:rPr lang="ru-RU" sz="2400" dirty="0" smtClean="0">
                <a:solidFill>
                  <a:srgbClr val="292929"/>
                </a:solidFill>
              </a:rPr>
              <a:t> и ссылки в Чате. </a:t>
            </a:r>
          </a:p>
          <a:p>
            <a:pPr marL="513021" indent="-347579" algn="l">
              <a:spcBef>
                <a:spcPts val="957"/>
              </a:spcBef>
              <a:spcAft>
                <a:spcPts val="957"/>
              </a:spcAft>
              <a:buClr>
                <a:srgbClr val="C00000"/>
              </a:buClr>
              <a:buSzPct val="80000"/>
            </a:pPr>
            <a:r>
              <a:rPr lang="ru-RU" sz="2400" dirty="0" smtClean="0">
                <a:solidFill>
                  <a:srgbClr val="FF0000"/>
                </a:solidFill>
              </a:rPr>
              <a:t>5.  В случае нарушения данных правил, </a:t>
            </a:r>
            <a:r>
              <a:rPr lang="ru-RU" sz="2400" smtClean="0">
                <a:solidFill>
                  <a:srgbClr val="FF0000"/>
                </a:solidFill>
              </a:rPr>
              <a:t>мы будем </a:t>
            </a:r>
            <a:r>
              <a:rPr lang="ru-RU" sz="2400" dirty="0" smtClean="0">
                <a:solidFill>
                  <a:srgbClr val="FF0000"/>
                </a:solidFill>
              </a:rPr>
              <a:t>просто Вас исключать</a:t>
            </a:r>
            <a:br>
              <a:rPr lang="ru-RU" sz="2400" dirty="0" smtClean="0">
                <a:solidFill>
                  <a:srgbClr val="FF0000"/>
                </a:solidFill>
              </a:rPr>
            </a:br>
            <a:r>
              <a:rPr lang="ru-RU" sz="2400" dirty="0" smtClean="0">
                <a:solidFill>
                  <a:srgbClr val="FF0000"/>
                </a:solidFill>
              </a:rPr>
              <a:t>из нашего онлайн-семинара, без возможности повторного подключения</a:t>
            </a:r>
            <a:br>
              <a:rPr lang="ru-RU" sz="2400" dirty="0" smtClean="0">
                <a:solidFill>
                  <a:srgbClr val="FF0000"/>
                </a:solidFill>
              </a:rPr>
            </a:br>
            <a:r>
              <a:rPr lang="ru-RU" sz="2400" dirty="0" smtClean="0">
                <a:solidFill>
                  <a:srgbClr val="FF0000"/>
                </a:solidFill>
              </a:rPr>
              <a:t>к прямому эфиру.</a:t>
            </a:r>
          </a:p>
        </p:txBody>
      </p:sp>
    </p:spTree>
    <p:extLst>
      <p:ext uri="{BB962C8B-B14F-4D97-AF65-F5344CB8AC3E}">
        <p14:creationId xmlns:p14="http://schemas.microsoft.com/office/powerpoint/2010/main" val="30353019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тикер_желтый_мини.png"/>
          <p:cNvPicPr>
            <a:picLocks noChangeAspect="1"/>
          </p:cNvPicPr>
          <p:nvPr/>
        </p:nvPicPr>
        <p:blipFill>
          <a:blip r:embed="rId3"/>
          <a:stretch>
            <a:fillRect/>
          </a:stretch>
        </p:blipFill>
        <p:spPr>
          <a:xfrm>
            <a:off x="7870209" y="5357828"/>
            <a:ext cx="1273796" cy="1357320"/>
          </a:xfrm>
          <a:prstGeom prst="rect">
            <a:avLst/>
          </a:prstGeom>
        </p:spPr>
      </p:pic>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СЛЕДУЮЩИЕ ЭФИРЫ ПО ОТЧЕТНОСТИ 2017 В 1С</a:t>
            </a:r>
          </a:p>
        </p:txBody>
      </p:sp>
      <p:sp>
        <p:nvSpPr>
          <p:cNvPr id="5" name="TextBox 4"/>
          <p:cNvSpPr txBox="1"/>
          <p:nvPr/>
        </p:nvSpPr>
        <p:spPr>
          <a:xfrm>
            <a:off x="8021710" y="5786466"/>
            <a:ext cx="1122294" cy="642278"/>
          </a:xfrm>
          <a:prstGeom prst="rect">
            <a:avLst/>
          </a:prstGeom>
          <a:noFill/>
        </p:spPr>
        <p:txBody>
          <a:bodyPr wrap="square" lIns="87424" tIns="43713" rIns="87424" bIns="43713" rtlCol="0" anchor="ctr" anchorCtr="0">
            <a:spAutoFit/>
            <a:scene3d>
              <a:camera prst="orthographicFront">
                <a:rot lat="0" lon="0" rev="900000"/>
              </a:camera>
              <a:lightRig rig="threePt" dir="t"/>
            </a:scene3d>
          </a:bodyPr>
          <a:lstStyle/>
          <a:p>
            <a:pPr algn="ctr" defTabSz="655695"/>
            <a:r>
              <a:rPr lang="ru-RU" sz="1200" dirty="0" smtClean="0">
                <a:solidFill>
                  <a:srgbClr val="002060"/>
                </a:solidFill>
                <a:latin typeface="Candara" pitchFamily="34" charset="0"/>
              </a:rPr>
              <a:t>ГОДОВАЯ </a:t>
            </a:r>
          </a:p>
          <a:p>
            <a:pPr algn="ctr" defTabSz="655695"/>
            <a:r>
              <a:rPr lang="ru-RU" sz="1200" dirty="0" smtClean="0">
                <a:solidFill>
                  <a:srgbClr val="002060"/>
                </a:solidFill>
                <a:latin typeface="Candara" pitchFamily="34" charset="0"/>
              </a:rPr>
              <a:t>ОТЧЕТНОСТЬ </a:t>
            </a:r>
          </a:p>
          <a:p>
            <a:pPr algn="ctr" defTabSz="655695"/>
            <a:r>
              <a:rPr lang="ru-RU" sz="1200" dirty="0" smtClean="0">
                <a:solidFill>
                  <a:srgbClr val="002060"/>
                </a:solidFill>
                <a:latin typeface="Candara" pitchFamily="34" charset="0"/>
              </a:rPr>
              <a:t>2017</a:t>
            </a:r>
          </a:p>
        </p:txBody>
      </p:sp>
      <p:sp>
        <p:nvSpPr>
          <p:cNvPr id="7" name="Содержимое 3"/>
          <p:cNvSpPr>
            <a:spLocks noGrp="1"/>
          </p:cNvSpPr>
          <p:nvPr>
            <p:ph idx="1"/>
          </p:nvPr>
        </p:nvSpPr>
        <p:spPr>
          <a:xfrm>
            <a:off x="0" y="1714463"/>
            <a:ext cx="9144000" cy="5143537"/>
          </a:xfrm>
        </p:spPr>
        <p:txBody>
          <a:bodyPr/>
          <a:lstStyle/>
          <a:p>
            <a:pPr marL="513021" indent="-347579">
              <a:spcBef>
                <a:spcPts val="957"/>
              </a:spcBef>
              <a:spcAft>
                <a:spcPts val="957"/>
              </a:spcAft>
              <a:buClr>
                <a:srgbClr val="C00000"/>
              </a:buClr>
              <a:buSzPct val="80000"/>
              <a:buFont typeface="Wingdings 3" pitchFamily="18" charset="2"/>
              <a:buChar char=""/>
            </a:pPr>
            <a:r>
              <a:rPr lang="ru-RU" sz="2400" b="1" dirty="0" smtClean="0">
                <a:solidFill>
                  <a:srgbClr val="292929"/>
                </a:solidFill>
              </a:rPr>
              <a:t>17 января Грянина Е.А.</a:t>
            </a:r>
            <a:r>
              <a:rPr lang="ru-RU" sz="2400" dirty="0" smtClean="0">
                <a:solidFill>
                  <a:srgbClr val="292929"/>
                </a:solidFill>
              </a:rPr>
              <a:t>: «Расчет по страховым взносам и СЗВ-СТАЖ за 2017 г. в 1С 8.3»</a:t>
            </a:r>
          </a:p>
          <a:p>
            <a:pPr marL="513021" indent="-347579">
              <a:spcBef>
                <a:spcPts val="957"/>
              </a:spcBef>
              <a:spcAft>
                <a:spcPts val="957"/>
              </a:spcAft>
              <a:buClr>
                <a:srgbClr val="C00000"/>
              </a:buClr>
              <a:buSzPct val="80000"/>
              <a:buFont typeface="Wingdings 3" pitchFamily="18" charset="2"/>
              <a:buChar char=""/>
            </a:pPr>
            <a:r>
              <a:rPr lang="ru-RU" sz="2400" b="1" dirty="0" smtClean="0">
                <a:solidFill>
                  <a:srgbClr val="292929"/>
                </a:solidFill>
              </a:rPr>
              <a:t>23 января </a:t>
            </a:r>
            <a:r>
              <a:rPr lang="ru-RU" sz="2400" b="1" dirty="0" err="1" smtClean="0">
                <a:solidFill>
                  <a:srgbClr val="292929"/>
                </a:solidFill>
              </a:rPr>
              <a:t>Шерст</a:t>
            </a:r>
            <a:r>
              <a:rPr lang="ru-RU" sz="2400" b="1" dirty="0" smtClean="0">
                <a:solidFill>
                  <a:srgbClr val="292929"/>
                </a:solidFill>
              </a:rPr>
              <a:t> О.В.</a:t>
            </a:r>
            <a:r>
              <a:rPr lang="ru-RU" sz="2400" dirty="0" smtClean="0">
                <a:solidFill>
                  <a:srgbClr val="292929"/>
                </a:solidFill>
              </a:rPr>
              <a:t>: «Транспортный налог и Земельный налог 2017г. в 1С:8»</a:t>
            </a:r>
          </a:p>
          <a:p>
            <a:pPr marL="513021" indent="-347579">
              <a:spcBef>
                <a:spcPts val="957"/>
              </a:spcBef>
              <a:spcAft>
                <a:spcPts val="957"/>
              </a:spcAft>
              <a:buClr>
                <a:srgbClr val="C00000"/>
              </a:buClr>
              <a:buSzPct val="80000"/>
              <a:buFont typeface="Wingdings 3" pitchFamily="18" charset="2"/>
              <a:buChar char=""/>
            </a:pPr>
            <a:r>
              <a:rPr lang="ru-RU" sz="2400" b="1" dirty="0" smtClean="0">
                <a:solidFill>
                  <a:srgbClr val="292929"/>
                </a:solidFill>
              </a:rPr>
              <a:t>30 января </a:t>
            </a:r>
            <a:r>
              <a:rPr lang="ru-RU" sz="2400" b="1" dirty="0" err="1" smtClean="0">
                <a:solidFill>
                  <a:srgbClr val="292929"/>
                </a:solidFill>
              </a:rPr>
              <a:t>Шерст</a:t>
            </a:r>
            <a:r>
              <a:rPr lang="ru-RU" sz="2400" b="1" dirty="0" smtClean="0">
                <a:solidFill>
                  <a:srgbClr val="292929"/>
                </a:solidFill>
              </a:rPr>
              <a:t> О.В.</a:t>
            </a:r>
            <a:r>
              <a:rPr lang="ru-RU" sz="2400" dirty="0" smtClean="0">
                <a:solidFill>
                  <a:srgbClr val="292929"/>
                </a:solidFill>
              </a:rPr>
              <a:t>: «Налог на имущество 2017 г. в 1С:8»</a:t>
            </a:r>
          </a:p>
          <a:p>
            <a:pPr marL="513021" indent="-347579">
              <a:spcBef>
                <a:spcPts val="957"/>
              </a:spcBef>
              <a:spcAft>
                <a:spcPts val="957"/>
              </a:spcAft>
              <a:buClr>
                <a:srgbClr val="C00000"/>
              </a:buClr>
              <a:buSzPct val="80000"/>
              <a:buFont typeface="Wingdings 3" pitchFamily="18" charset="2"/>
              <a:buChar char=""/>
            </a:pPr>
            <a:r>
              <a:rPr lang="ru-RU" sz="2400" b="1" dirty="0" smtClean="0">
                <a:solidFill>
                  <a:srgbClr val="292929"/>
                </a:solidFill>
              </a:rPr>
              <a:t>06 февраля </a:t>
            </a:r>
            <a:r>
              <a:rPr lang="ru-RU" sz="2400" b="1" dirty="0" err="1" smtClean="0">
                <a:solidFill>
                  <a:srgbClr val="292929"/>
                </a:solidFill>
              </a:rPr>
              <a:t>Шерст</a:t>
            </a:r>
            <a:r>
              <a:rPr lang="ru-RU" sz="2400" b="1" dirty="0" smtClean="0">
                <a:solidFill>
                  <a:srgbClr val="292929"/>
                </a:solidFill>
              </a:rPr>
              <a:t> О.В.</a:t>
            </a:r>
            <a:r>
              <a:rPr lang="ru-RU" sz="2400" dirty="0" smtClean="0">
                <a:solidFill>
                  <a:srgbClr val="292929"/>
                </a:solidFill>
              </a:rPr>
              <a:t>: «Декларация при упрощенной системе налогообложения за 2017г.(объект налогообложения «Доходы» и «Доходы минус расходы» в 1С:8.)»</a:t>
            </a:r>
          </a:p>
          <a:p>
            <a:pPr marL="513021" indent="-347579">
              <a:spcBef>
                <a:spcPts val="957"/>
              </a:spcBef>
              <a:spcAft>
                <a:spcPts val="957"/>
              </a:spcAft>
              <a:buClr>
                <a:srgbClr val="C00000"/>
              </a:buClr>
              <a:buSzPct val="80000"/>
              <a:buFont typeface="Wingdings 3" pitchFamily="18" charset="2"/>
              <a:buChar char=""/>
            </a:pPr>
            <a:r>
              <a:rPr lang="ru-RU" sz="2400" b="1" dirty="0" smtClean="0">
                <a:solidFill>
                  <a:srgbClr val="292929"/>
                </a:solidFill>
              </a:rPr>
              <a:t>14 февраля </a:t>
            </a:r>
            <a:r>
              <a:rPr lang="ru-RU" sz="2400" b="1" dirty="0" err="1" smtClean="0">
                <a:solidFill>
                  <a:srgbClr val="292929"/>
                </a:solidFill>
              </a:rPr>
              <a:t>Шерст</a:t>
            </a:r>
            <a:r>
              <a:rPr lang="ru-RU" sz="2400" b="1" dirty="0" smtClean="0">
                <a:solidFill>
                  <a:srgbClr val="292929"/>
                </a:solidFill>
              </a:rPr>
              <a:t> О.В.</a:t>
            </a:r>
            <a:r>
              <a:rPr lang="ru-RU" sz="2400" dirty="0" smtClean="0">
                <a:solidFill>
                  <a:srgbClr val="292929"/>
                </a:solidFill>
              </a:rPr>
              <a:t>: «Налог на прибыль 2017 г. в 1С 8.3»</a:t>
            </a:r>
          </a:p>
        </p:txBody>
      </p:sp>
    </p:spTree>
    <p:extLst>
      <p:ext uri="{BB962C8B-B14F-4D97-AF65-F5344CB8AC3E}">
        <p14:creationId xmlns:p14="http://schemas.microsoft.com/office/powerpoint/2010/main" val="18538699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тикер_желтый_мини.png"/>
          <p:cNvPicPr>
            <a:picLocks noChangeAspect="1"/>
          </p:cNvPicPr>
          <p:nvPr/>
        </p:nvPicPr>
        <p:blipFill>
          <a:blip r:embed="rId3"/>
          <a:stretch>
            <a:fillRect/>
          </a:stretch>
        </p:blipFill>
        <p:spPr>
          <a:xfrm>
            <a:off x="7870209" y="5357828"/>
            <a:ext cx="1273796" cy="1357320"/>
          </a:xfrm>
          <a:prstGeom prst="rect">
            <a:avLst/>
          </a:prstGeom>
        </p:spPr>
      </p:pic>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СЛЕДУЮЩИЕ ЭФИРЫ ПО ОТЧЕТНОСТИ 2017 В 1С</a:t>
            </a:r>
          </a:p>
        </p:txBody>
      </p:sp>
      <p:sp>
        <p:nvSpPr>
          <p:cNvPr id="5" name="TextBox 4"/>
          <p:cNvSpPr txBox="1"/>
          <p:nvPr/>
        </p:nvSpPr>
        <p:spPr>
          <a:xfrm>
            <a:off x="8021710" y="5786466"/>
            <a:ext cx="1122294" cy="642278"/>
          </a:xfrm>
          <a:prstGeom prst="rect">
            <a:avLst/>
          </a:prstGeom>
          <a:noFill/>
        </p:spPr>
        <p:txBody>
          <a:bodyPr wrap="square" lIns="87424" tIns="43713" rIns="87424" bIns="43713" rtlCol="0" anchor="ctr" anchorCtr="0">
            <a:spAutoFit/>
            <a:scene3d>
              <a:camera prst="orthographicFront">
                <a:rot lat="0" lon="0" rev="900000"/>
              </a:camera>
              <a:lightRig rig="threePt" dir="t"/>
            </a:scene3d>
          </a:bodyPr>
          <a:lstStyle/>
          <a:p>
            <a:pPr algn="ctr" defTabSz="655695"/>
            <a:r>
              <a:rPr lang="ru-RU" sz="1200" dirty="0" smtClean="0">
                <a:solidFill>
                  <a:srgbClr val="002060"/>
                </a:solidFill>
                <a:latin typeface="Candara" pitchFamily="34" charset="0"/>
              </a:rPr>
              <a:t>ГОДОВАЯ </a:t>
            </a:r>
          </a:p>
          <a:p>
            <a:pPr algn="ctr" defTabSz="655695"/>
            <a:r>
              <a:rPr lang="ru-RU" sz="1200" dirty="0" smtClean="0">
                <a:solidFill>
                  <a:srgbClr val="002060"/>
                </a:solidFill>
                <a:latin typeface="Candara" pitchFamily="34" charset="0"/>
              </a:rPr>
              <a:t>ОТЧЕТНОСТЬ </a:t>
            </a:r>
          </a:p>
          <a:p>
            <a:pPr algn="ctr" defTabSz="655695"/>
            <a:r>
              <a:rPr lang="ru-RU" sz="1200" dirty="0" smtClean="0">
                <a:solidFill>
                  <a:srgbClr val="002060"/>
                </a:solidFill>
                <a:latin typeface="Candara" pitchFamily="34" charset="0"/>
              </a:rPr>
              <a:t>2017</a:t>
            </a:r>
          </a:p>
        </p:txBody>
      </p:sp>
      <p:sp>
        <p:nvSpPr>
          <p:cNvPr id="7" name="Содержимое 3"/>
          <p:cNvSpPr>
            <a:spLocks noGrp="1"/>
          </p:cNvSpPr>
          <p:nvPr>
            <p:ph idx="1"/>
          </p:nvPr>
        </p:nvSpPr>
        <p:spPr>
          <a:xfrm>
            <a:off x="0" y="1857363"/>
            <a:ext cx="9144000" cy="5143537"/>
          </a:xfrm>
        </p:spPr>
        <p:txBody>
          <a:bodyPr/>
          <a:lstStyle/>
          <a:p>
            <a:pPr marL="513021" indent="-347579">
              <a:spcBef>
                <a:spcPts val="957"/>
              </a:spcBef>
              <a:spcAft>
                <a:spcPts val="957"/>
              </a:spcAft>
              <a:buClr>
                <a:srgbClr val="C00000"/>
              </a:buClr>
              <a:buSzPct val="80000"/>
              <a:buFont typeface="Wingdings 3" pitchFamily="18" charset="2"/>
              <a:buChar char=""/>
            </a:pPr>
            <a:r>
              <a:rPr lang="ru-RU" sz="2400" b="1" dirty="0" smtClean="0">
                <a:solidFill>
                  <a:srgbClr val="292929"/>
                </a:solidFill>
              </a:rPr>
              <a:t>21 февраля Грянина Е.А.: </a:t>
            </a:r>
            <a:r>
              <a:rPr lang="ru-RU" sz="2400" dirty="0" smtClean="0">
                <a:solidFill>
                  <a:srgbClr val="292929"/>
                </a:solidFill>
              </a:rPr>
              <a:t>Отчетность налоговых агентов по НДФЛ: </a:t>
            </a:r>
            <a:br>
              <a:rPr lang="ru-RU" sz="2400" dirty="0" smtClean="0">
                <a:solidFill>
                  <a:srgbClr val="292929"/>
                </a:solidFill>
              </a:rPr>
            </a:br>
            <a:r>
              <a:rPr lang="ru-RU" sz="2400" dirty="0" smtClean="0">
                <a:solidFill>
                  <a:srgbClr val="292929"/>
                </a:solidFill>
              </a:rPr>
              <a:t>2-НДФЛ и 6-НДФЛ за 2017 год в 1С:8</a:t>
            </a:r>
          </a:p>
          <a:p>
            <a:pPr marL="513021" indent="-347579">
              <a:spcBef>
                <a:spcPts val="957"/>
              </a:spcBef>
              <a:spcAft>
                <a:spcPts val="957"/>
              </a:spcAft>
              <a:buClr>
                <a:srgbClr val="C00000"/>
              </a:buClr>
              <a:buSzPct val="80000"/>
              <a:buFont typeface="Wingdings 3" pitchFamily="18" charset="2"/>
              <a:buChar char=""/>
            </a:pPr>
            <a:r>
              <a:rPr lang="ru-RU" sz="2400" b="1" dirty="0" smtClean="0">
                <a:solidFill>
                  <a:srgbClr val="292929"/>
                </a:solidFill>
              </a:rPr>
              <a:t>27 февраля </a:t>
            </a:r>
            <a:r>
              <a:rPr lang="ru-RU" sz="2400" b="1" dirty="0" err="1" smtClean="0">
                <a:solidFill>
                  <a:srgbClr val="292929"/>
                </a:solidFill>
              </a:rPr>
              <a:t>Шерст</a:t>
            </a:r>
            <a:r>
              <a:rPr lang="ru-RU" sz="2400" b="1" dirty="0" smtClean="0">
                <a:solidFill>
                  <a:srgbClr val="292929"/>
                </a:solidFill>
              </a:rPr>
              <a:t> О.В.</a:t>
            </a:r>
            <a:r>
              <a:rPr lang="ru-RU" sz="2400" dirty="0" smtClean="0">
                <a:solidFill>
                  <a:srgbClr val="292929"/>
                </a:solidFill>
              </a:rPr>
              <a:t>: «Бухгалтерская отчетность за 2017 г. в 1С:8»</a:t>
            </a:r>
          </a:p>
          <a:p>
            <a:pPr marL="513021" indent="-347579">
              <a:spcBef>
                <a:spcPts val="957"/>
              </a:spcBef>
              <a:spcAft>
                <a:spcPts val="957"/>
              </a:spcAft>
              <a:buClr>
                <a:srgbClr val="C00000"/>
              </a:buClr>
              <a:buSzPct val="80000"/>
              <a:buFont typeface="Wingdings 3" pitchFamily="18" charset="2"/>
              <a:buChar char=""/>
            </a:pPr>
            <a:r>
              <a:rPr lang="ru-RU" sz="2400" b="1" dirty="0" smtClean="0">
                <a:solidFill>
                  <a:srgbClr val="292929"/>
                </a:solidFill>
              </a:rPr>
              <a:t>14 марта </a:t>
            </a:r>
            <a:r>
              <a:rPr lang="ru-RU" sz="2400" b="1" dirty="0" err="1" smtClean="0">
                <a:solidFill>
                  <a:srgbClr val="292929"/>
                </a:solidFill>
              </a:rPr>
              <a:t>Шерст</a:t>
            </a:r>
            <a:r>
              <a:rPr lang="ru-RU" sz="2400" b="1" dirty="0" smtClean="0">
                <a:solidFill>
                  <a:srgbClr val="292929"/>
                </a:solidFill>
              </a:rPr>
              <a:t> О.В.: </a:t>
            </a:r>
            <a:r>
              <a:rPr lang="ru-RU" sz="2400" dirty="0" smtClean="0">
                <a:solidFill>
                  <a:srgbClr val="292929"/>
                </a:solidFill>
              </a:rPr>
              <a:t>«Учетная политика на 2018 г. в 1С 8.3»</a:t>
            </a:r>
          </a:p>
          <a:p>
            <a:pPr marL="513021" indent="-347579" algn="ctr">
              <a:spcBef>
                <a:spcPts val="957"/>
              </a:spcBef>
              <a:spcAft>
                <a:spcPts val="957"/>
              </a:spcAft>
              <a:buClr>
                <a:srgbClr val="C00000"/>
              </a:buClr>
              <a:buSzPct val="80000"/>
            </a:pPr>
            <a:r>
              <a:rPr lang="ru-RU" sz="2400" dirty="0" smtClean="0">
                <a:solidFill>
                  <a:srgbClr val="FF0000"/>
                </a:solidFill>
              </a:rPr>
              <a:t/>
            </a:r>
            <a:br>
              <a:rPr lang="ru-RU" sz="2400" dirty="0" smtClean="0">
                <a:solidFill>
                  <a:srgbClr val="FF0000"/>
                </a:solidFill>
              </a:rPr>
            </a:br>
            <a:r>
              <a:rPr lang="ru-RU" sz="2400" dirty="0" smtClean="0">
                <a:solidFill>
                  <a:srgbClr val="FF0000"/>
                </a:solidFill>
              </a:rPr>
              <a:t>Прямой эфир + Запись через 36 часов</a:t>
            </a:r>
            <a:br>
              <a:rPr lang="ru-RU" sz="2400" dirty="0" smtClean="0">
                <a:solidFill>
                  <a:srgbClr val="FF0000"/>
                </a:solidFill>
              </a:rPr>
            </a:br>
            <a:r>
              <a:rPr lang="ru-RU" sz="2400" dirty="0" smtClean="0">
                <a:solidFill>
                  <a:srgbClr val="FF0000"/>
                </a:solidFill>
              </a:rPr>
              <a:t> с доп. материалами и удобной навигацией на новом сайте БухЭксперт8.ру!</a:t>
            </a:r>
          </a:p>
        </p:txBody>
      </p:sp>
    </p:spTree>
    <p:extLst>
      <p:ext uri="{BB962C8B-B14F-4D97-AF65-F5344CB8AC3E}">
        <p14:creationId xmlns:p14="http://schemas.microsoft.com/office/powerpoint/2010/main" val="29031303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тикер_желтый_мини.png"/>
          <p:cNvPicPr>
            <a:picLocks noChangeAspect="1"/>
          </p:cNvPicPr>
          <p:nvPr/>
        </p:nvPicPr>
        <p:blipFill>
          <a:blip r:embed="rId3"/>
          <a:stretch>
            <a:fillRect/>
          </a:stretch>
        </p:blipFill>
        <p:spPr>
          <a:xfrm>
            <a:off x="7870209" y="5357828"/>
            <a:ext cx="1273796" cy="1357320"/>
          </a:xfrm>
          <a:prstGeom prst="rect">
            <a:avLst/>
          </a:prstGeom>
        </p:spPr>
      </p:pic>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СКОЛЬКО СТОИТ УЧАСТИЕ В СЛЕДУЮЩИХ СЕМИНАРАХ </a:t>
            </a:r>
            <a:r>
              <a:rPr lang="en-US" sz="2800" b="1" dirty="0" smtClean="0">
                <a:solidFill>
                  <a:srgbClr val="002060"/>
                </a:solidFill>
                <a:latin typeface="Arial Narrow" pitchFamily="34" charset="0"/>
              </a:rPr>
              <a:t>?</a:t>
            </a:r>
            <a:endParaRPr lang="ru-RU" sz="2800" b="1" dirty="0" smtClean="0">
              <a:solidFill>
                <a:srgbClr val="002060"/>
              </a:solidFill>
              <a:latin typeface="Arial Narrow" pitchFamily="34" charset="0"/>
            </a:endParaRPr>
          </a:p>
        </p:txBody>
      </p:sp>
      <p:sp>
        <p:nvSpPr>
          <p:cNvPr id="5" name="TextBox 4"/>
          <p:cNvSpPr txBox="1"/>
          <p:nvPr/>
        </p:nvSpPr>
        <p:spPr>
          <a:xfrm>
            <a:off x="8021710" y="5786466"/>
            <a:ext cx="1122294" cy="642278"/>
          </a:xfrm>
          <a:prstGeom prst="rect">
            <a:avLst/>
          </a:prstGeom>
          <a:noFill/>
        </p:spPr>
        <p:txBody>
          <a:bodyPr wrap="square" lIns="87424" tIns="43713" rIns="87424" bIns="43713" rtlCol="0" anchor="ctr" anchorCtr="0">
            <a:spAutoFit/>
            <a:scene3d>
              <a:camera prst="orthographicFront">
                <a:rot lat="0" lon="0" rev="900000"/>
              </a:camera>
              <a:lightRig rig="threePt" dir="t"/>
            </a:scene3d>
          </a:bodyPr>
          <a:lstStyle/>
          <a:p>
            <a:pPr algn="ctr" defTabSz="655695"/>
            <a:r>
              <a:rPr lang="ru-RU" sz="1200" dirty="0" smtClean="0">
                <a:solidFill>
                  <a:srgbClr val="002060"/>
                </a:solidFill>
                <a:latin typeface="Candara" pitchFamily="34" charset="0"/>
              </a:rPr>
              <a:t>ГОДОВАЯ </a:t>
            </a:r>
          </a:p>
          <a:p>
            <a:pPr algn="ctr" defTabSz="655695"/>
            <a:r>
              <a:rPr lang="ru-RU" sz="1200" dirty="0" smtClean="0">
                <a:solidFill>
                  <a:srgbClr val="002060"/>
                </a:solidFill>
                <a:latin typeface="Candara" pitchFamily="34" charset="0"/>
              </a:rPr>
              <a:t>ОТЧЕТНОСТЬ </a:t>
            </a:r>
          </a:p>
          <a:p>
            <a:pPr algn="ctr" defTabSz="655695"/>
            <a:r>
              <a:rPr lang="ru-RU" sz="1200" dirty="0" smtClean="0">
                <a:solidFill>
                  <a:srgbClr val="002060"/>
                </a:solidFill>
                <a:latin typeface="Candara" pitchFamily="34" charset="0"/>
              </a:rPr>
              <a:t>2017</a:t>
            </a:r>
          </a:p>
        </p:txBody>
      </p:sp>
      <p:sp>
        <p:nvSpPr>
          <p:cNvPr id="6" name="Содержимое 3"/>
          <p:cNvSpPr txBox="1">
            <a:spLocks/>
          </p:cNvSpPr>
          <p:nvPr/>
        </p:nvSpPr>
        <p:spPr>
          <a:xfrm>
            <a:off x="0" y="2357430"/>
            <a:ext cx="9144000" cy="3714777"/>
          </a:xfrm>
          <a:prstGeom prst="rect">
            <a:avLst/>
          </a:prstGeom>
        </p:spPr>
        <p:txBody>
          <a:bodyPr vert="horz" lIns="87424" tIns="43713" rIns="87424" bIns="43713" rtlCol="0">
            <a:noAutofit/>
          </a:bodyPr>
          <a:lstStyle/>
          <a:p>
            <a:pPr marL="0" marR="0" lvl="0" indent="0" algn="ctr" defTabSz="874262"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ru-RU" altLang="ru-RU" sz="3200" b="1" i="0" u="none" strike="noStrike" kern="1200" cap="none" spc="0" normalizeH="0" baseline="0" noProof="0" dirty="0" smtClean="0">
                <a:ln>
                  <a:noFill/>
                </a:ln>
                <a:solidFill>
                  <a:srgbClr val="292929"/>
                </a:solidFill>
                <a:effectLst/>
                <a:uLnTx/>
                <a:uFillTx/>
                <a:latin typeface="Arial Narrow" pitchFamily="34" charset="0"/>
                <a:ea typeface="+mn-ea"/>
                <a:cs typeface="+mn-cs"/>
              </a:rPr>
              <a:t>   </a:t>
            </a:r>
            <a:r>
              <a:rPr lang="ru-RU" altLang="ru-RU" sz="3200" dirty="0" smtClean="0">
                <a:solidFill>
                  <a:srgbClr val="292929"/>
                </a:solidFill>
                <a:latin typeface="Arial Narrow" pitchFamily="34" charset="0"/>
              </a:rPr>
              <a:t>Напишите в ЧАТЕ цифру, на ваш взгляд,</a:t>
            </a:r>
            <a:br>
              <a:rPr lang="ru-RU" altLang="ru-RU" sz="3200" dirty="0" smtClean="0">
                <a:solidFill>
                  <a:srgbClr val="292929"/>
                </a:solidFill>
                <a:latin typeface="Arial Narrow" pitchFamily="34" charset="0"/>
              </a:rPr>
            </a:br>
            <a:r>
              <a:rPr lang="ru-RU" altLang="ru-RU" sz="3200" dirty="0" smtClean="0">
                <a:solidFill>
                  <a:srgbClr val="292929"/>
                </a:solidFill>
                <a:latin typeface="Arial Narrow" pitchFamily="34" charset="0"/>
              </a:rPr>
              <a:t>сколько может стоить участие</a:t>
            </a:r>
            <a:br>
              <a:rPr lang="ru-RU" altLang="ru-RU" sz="3200" dirty="0" smtClean="0">
                <a:solidFill>
                  <a:srgbClr val="292929"/>
                </a:solidFill>
                <a:latin typeface="Arial Narrow" pitchFamily="34" charset="0"/>
              </a:rPr>
            </a:br>
            <a:r>
              <a:rPr lang="ru-RU" altLang="ru-RU" sz="3200" dirty="0" smtClean="0">
                <a:solidFill>
                  <a:srgbClr val="292929"/>
                </a:solidFill>
                <a:latin typeface="Arial Narrow" pitchFamily="34" charset="0"/>
              </a:rPr>
              <a:t> в ОДНОМ таком </a:t>
            </a:r>
            <a:r>
              <a:rPr lang="ru-RU" altLang="ru-RU" sz="3200" dirty="0" err="1" smtClean="0">
                <a:solidFill>
                  <a:srgbClr val="292929"/>
                </a:solidFill>
                <a:latin typeface="Arial Narrow" pitchFamily="34" charset="0"/>
              </a:rPr>
              <a:t>онлайн-семинаре</a:t>
            </a:r>
            <a:r>
              <a:rPr lang="ru-RU" altLang="ru-RU" sz="3200" dirty="0" smtClean="0">
                <a:solidFill>
                  <a:srgbClr val="292929"/>
                </a:solidFill>
                <a:latin typeface="Arial Narrow" pitchFamily="34" charset="0"/>
              </a:rPr>
              <a:t> по Отчетности 2017</a:t>
            </a:r>
            <a:br>
              <a:rPr lang="ru-RU" altLang="ru-RU" sz="3200" dirty="0" smtClean="0">
                <a:solidFill>
                  <a:srgbClr val="292929"/>
                </a:solidFill>
                <a:latin typeface="Arial Narrow" pitchFamily="34" charset="0"/>
              </a:rPr>
            </a:br>
            <a:r>
              <a:rPr lang="ru-RU" altLang="ru-RU" sz="3200" dirty="0" smtClean="0">
                <a:solidFill>
                  <a:srgbClr val="292929"/>
                </a:solidFill>
                <a:latin typeface="Arial Narrow" pitchFamily="34" charset="0"/>
              </a:rPr>
              <a:t>на примерах в 1С</a:t>
            </a:r>
            <a:r>
              <a:rPr kumimoji="0" lang="en-US" altLang="ru-RU" sz="3200" i="0" u="none" strike="noStrike" kern="1200" cap="none" spc="0" normalizeH="0" baseline="0" noProof="0" dirty="0" smtClean="0">
                <a:ln>
                  <a:noFill/>
                </a:ln>
                <a:solidFill>
                  <a:srgbClr val="292929"/>
                </a:solidFill>
                <a:effectLst/>
                <a:uLnTx/>
                <a:uFillTx/>
                <a:latin typeface="Arial Narrow" pitchFamily="34" charset="0"/>
                <a:ea typeface="+mn-ea"/>
                <a:cs typeface="+mn-cs"/>
              </a:rPr>
              <a:t>?</a:t>
            </a:r>
          </a:p>
          <a:p>
            <a:pPr marL="0" marR="0" lvl="0" indent="0" algn="ctr" defTabSz="874262"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ru-RU" altLang="ru-RU" sz="3200" b="1" i="0" u="none" strike="noStrike" kern="1200" cap="none" spc="0" normalizeH="0" baseline="0" noProof="0" dirty="0" smtClean="0">
              <a:ln>
                <a:noFill/>
              </a:ln>
              <a:solidFill>
                <a:srgbClr val="292929"/>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4635361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ПРЕДЛОЖЕНИЕ СЕГОДНЯШНЕГО ПРЯМОГО ЭФИРА</a:t>
            </a:r>
          </a:p>
        </p:txBody>
      </p:sp>
      <p:sp>
        <p:nvSpPr>
          <p:cNvPr id="7" name="TextBox 6"/>
          <p:cNvSpPr txBox="1"/>
          <p:nvPr/>
        </p:nvSpPr>
        <p:spPr>
          <a:xfrm>
            <a:off x="0" y="1928012"/>
            <a:ext cx="2907271" cy="2062103"/>
          </a:xfrm>
          <a:prstGeom prst="rect">
            <a:avLst/>
          </a:prstGeom>
          <a:solidFill>
            <a:schemeClr val="accent1">
              <a:lumMod val="20000"/>
              <a:lumOff val="80000"/>
            </a:schemeClr>
          </a:solidFill>
        </p:spPr>
        <p:txBody>
          <a:bodyPr wrap="square" rtlCol="0">
            <a:spAutoFit/>
          </a:bodyPr>
          <a:lstStyle/>
          <a:p>
            <a:pPr algn="ctr"/>
            <a:r>
              <a:rPr lang="ru-RU" sz="2200" strike="sngStrike" dirty="0" smtClean="0">
                <a:solidFill>
                  <a:schemeClr val="bg1">
                    <a:lumMod val="50000"/>
                  </a:schemeClr>
                </a:solidFill>
              </a:rPr>
              <a:t>13 900 </a:t>
            </a:r>
            <a:r>
              <a:rPr lang="ru-RU" sz="2200" dirty="0" smtClean="0">
                <a:solidFill>
                  <a:srgbClr val="FF0000"/>
                </a:solidFill>
              </a:rPr>
              <a:t> </a:t>
            </a:r>
            <a:r>
              <a:rPr lang="ru-RU" sz="2800" b="1" dirty="0" smtClean="0">
                <a:solidFill>
                  <a:srgbClr val="FF0000"/>
                </a:solidFill>
              </a:rPr>
              <a:t>9 900 руб. </a:t>
            </a:r>
            <a:r>
              <a:rPr lang="ru-RU" sz="2200" dirty="0" smtClean="0">
                <a:solidFill>
                  <a:srgbClr val="FF0000"/>
                </a:solidFill>
              </a:rPr>
              <a:t/>
            </a:r>
            <a:br>
              <a:rPr lang="ru-RU" sz="2200" dirty="0" smtClean="0">
                <a:solidFill>
                  <a:srgbClr val="FF0000"/>
                </a:solidFill>
              </a:rPr>
            </a:br>
            <a:r>
              <a:rPr lang="ru-RU" sz="2000" b="1" dirty="0" smtClean="0"/>
              <a:t>Комплект</a:t>
            </a:r>
            <a:r>
              <a:rPr lang="en-US" sz="2000" b="1" dirty="0" smtClean="0"/>
              <a:t>:</a:t>
            </a:r>
            <a:r>
              <a:rPr lang="ru-RU" sz="2000" dirty="0" smtClean="0">
                <a:solidFill>
                  <a:srgbClr val="FF0000"/>
                </a:solidFill>
              </a:rPr>
              <a:t/>
            </a:r>
            <a:br>
              <a:rPr lang="ru-RU" sz="2000" dirty="0" smtClean="0">
                <a:solidFill>
                  <a:srgbClr val="FF0000"/>
                </a:solidFill>
              </a:rPr>
            </a:br>
            <a:r>
              <a:rPr lang="ru-RU" sz="2000" dirty="0" smtClean="0"/>
              <a:t>Отчётность 2017 +</a:t>
            </a:r>
            <a:br>
              <a:rPr lang="ru-RU" sz="2000" dirty="0" smtClean="0"/>
            </a:br>
            <a:r>
              <a:rPr lang="ru-RU" sz="2000" dirty="0" smtClean="0"/>
              <a:t> БухЭксперт8 - Рубрикатор БУХ 3</a:t>
            </a:r>
            <a:br>
              <a:rPr lang="ru-RU" sz="2000" dirty="0" smtClean="0"/>
            </a:br>
            <a:r>
              <a:rPr lang="ru-RU" sz="2000" dirty="0" smtClean="0"/>
              <a:t>до 31.03.2018</a:t>
            </a:r>
            <a:endParaRPr lang="ru-RU" sz="2000" dirty="0"/>
          </a:p>
        </p:txBody>
      </p:sp>
      <p:pic>
        <p:nvPicPr>
          <p:cNvPr id="10" name="Picture 2" descr="D:\YandexDisk\0. БухЭксперт8\02. Дизайн\13. Эмблемы Сов для Оли слайды\logo-600x600-3.png"/>
          <p:cNvPicPr>
            <a:picLocks noChangeAspect="1" noChangeArrowheads="1"/>
          </p:cNvPicPr>
          <p:nvPr/>
        </p:nvPicPr>
        <p:blipFill>
          <a:blip r:embed="rId3"/>
          <a:srcRect/>
          <a:stretch>
            <a:fillRect/>
          </a:stretch>
        </p:blipFill>
        <p:spPr bwMode="auto">
          <a:xfrm>
            <a:off x="3143240" y="1285860"/>
            <a:ext cx="2817794" cy="2817794"/>
          </a:xfrm>
          <a:prstGeom prst="rect">
            <a:avLst/>
          </a:prstGeom>
          <a:noFill/>
        </p:spPr>
      </p:pic>
      <p:sp>
        <p:nvSpPr>
          <p:cNvPr id="11" name="TextBox 10"/>
          <p:cNvSpPr txBox="1"/>
          <p:nvPr/>
        </p:nvSpPr>
        <p:spPr>
          <a:xfrm>
            <a:off x="6236761" y="1928012"/>
            <a:ext cx="2907271" cy="2062103"/>
          </a:xfrm>
          <a:prstGeom prst="rect">
            <a:avLst/>
          </a:prstGeom>
          <a:solidFill>
            <a:schemeClr val="accent6">
              <a:lumMod val="20000"/>
              <a:lumOff val="80000"/>
            </a:schemeClr>
          </a:solidFill>
        </p:spPr>
        <p:txBody>
          <a:bodyPr wrap="square" rtlCol="0">
            <a:spAutoFit/>
          </a:bodyPr>
          <a:lstStyle/>
          <a:p>
            <a:pPr algn="ctr"/>
            <a:r>
              <a:rPr lang="ru-RU" sz="2200" strike="sngStrike" dirty="0" smtClean="0">
                <a:solidFill>
                  <a:schemeClr val="bg1">
                    <a:lumMod val="50000"/>
                  </a:schemeClr>
                </a:solidFill>
              </a:rPr>
              <a:t>13 900 </a:t>
            </a:r>
            <a:r>
              <a:rPr lang="ru-RU" sz="2200" dirty="0" smtClean="0">
                <a:solidFill>
                  <a:srgbClr val="FF0000"/>
                </a:solidFill>
              </a:rPr>
              <a:t> </a:t>
            </a:r>
            <a:r>
              <a:rPr lang="ru-RU" sz="2800" b="1" dirty="0" smtClean="0">
                <a:solidFill>
                  <a:srgbClr val="FF0000"/>
                </a:solidFill>
              </a:rPr>
              <a:t>9 900 руб. </a:t>
            </a:r>
            <a:r>
              <a:rPr lang="ru-RU" sz="2200" dirty="0" smtClean="0">
                <a:solidFill>
                  <a:srgbClr val="FF0000"/>
                </a:solidFill>
              </a:rPr>
              <a:t/>
            </a:r>
            <a:br>
              <a:rPr lang="ru-RU" sz="2200" dirty="0" smtClean="0">
                <a:solidFill>
                  <a:srgbClr val="FF0000"/>
                </a:solidFill>
              </a:rPr>
            </a:br>
            <a:r>
              <a:rPr lang="ru-RU" sz="2000" b="1" dirty="0" smtClean="0"/>
              <a:t>Комплект</a:t>
            </a:r>
            <a:r>
              <a:rPr lang="en-US" sz="2000" b="1" dirty="0" smtClean="0"/>
              <a:t>:</a:t>
            </a:r>
            <a:r>
              <a:rPr lang="ru-RU" sz="2000" dirty="0" smtClean="0"/>
              <a:t/>
            </a:r>
            <a:br>
              <a:rPr lang="ru-RU" sz="2000" dirty="0" smtClean="0"/>
            </a:br>
            <a:r>
              <a:rPr lang="ru-RU" sz="2000" dirty="0" smtClean="0"/>
              <a:t> Отчётность 2017 +</a:t>
            </a:r>
            <a:br>
              <a:rPr lang="ru-RU" sz="2000" dirty="0" smtClean="0"/>
            </a:br>
            <a:r>
              <a:rPr lang="ru-RU" sz="2000" dirty="0" smtClean="0"/>
              <a:t> БухЭксперт8 - Рубрикатор ЗУП 3</a:t>
            </a:r>
            <a:br>
              <a:rPr lang="ru-RU" sz="2000" dirty="0" smtClean="0"/>
            </a:br>
            <a:r>
              <a:rPr lang="ru-RU" sz="2000" dirty="0" smtClean="0"/>
              <a:t>до 31.03.2018</a:t>
            </a:r>
            <a:endParaRPr lang="ru-RU" sz="2000" dirty="0"/>
          </a:p>
        </p:txBody>
      </p:sp>
      <p:sp>
        <p:nvSpPr>
          <p:cNvPr id="12" name="TextBox 11"/>
          <p:cNvSpPr txBox="1"/>
          <p:nvPr/>
        </p:nvSpPr>
        <p:spPr>
          <a:xfrm>
            <a:off x="2500298" y="3429000"/>
            <a:ext cx="3929090" cy="2431435"/>
          </a:xfrm>
          <a:prstGeom prst="rect">
            <a:avLst/>
          </a:prstGeom>
          <a:solidFill>
            <a:schemeClr val="accent4">
              <a:lumMod val="20000"/>
              <a:lumOff val="80000"/>
            </a:schemeClr>
          </a:solidFill>
        </p:spPr>
        <p:txBody>
          <a:bodyPr wrap="square" rtlCol="0">
            <a:spAutoFit/>
          </a:bodyPr>
          <a:lstStyle/>
          <a:p>
            <a:pPr algn="ctr"/>
            <a:r>
              <a:rPr lang="ru-RU" sz="2200" strike="sngStrike" dirty="0" smtClean="0">
                <a:solidFill>
                  <a:schemeClr val="bg1">
                    <a:lumMod val="50000"/>
                  </a:schemeClr>
                </a:solidFill>
              </a:rPr>
              <a:t>27 800 </a:t>
            </a:r>
            <a:r>
              <a:rPr lang="ru-RU" sz="2200" dirty="0" smtClean="0">
                <a:solidFill>
                  <a:srgbClr val="FF0000"/>
                </a:solidFill>
              </a:rPr>
              <a:t> </a:t>
            </a:r>
            <a:r>
              <a:rPr lang="ru-RU" sz="3200" b="1" dirty="0" smtClean="0">
                <a:solidFill>
                  <a:srgbClr val="FF0000"/>
                </a:solidFill>
              </a:rPr>
              <a:t>13 900 руб. </a:t>
            </a:r>
            <a:r>
              <a:rPr lang="ru-RU" sz="2200" dirty="0" smtClean="0">
                <a:solidFill>
                  <a:srgbClr val="FF0000"/>
                </a:solidFill>
              </a:rPr>
              <a:t/>
            </a:r>
            <a:br>
              <a:rPr lang="ru-RU" sz="2200" dirty="0" smtClean="0">
                <a:solidFill>
                  <a:srgbClr val="FF0000"/>
                </a:solidFill>
              </a:rPr>
            </a:br>
            <a:r>
              <a:rPr lang="ru-RU" sz="2400" b="1" dirty="0" smtClean="0"/>
              <a:t>Комплект</a:t>
            </a:r>
            <a:r>
              <a:rPr lang="en-US" sz="2400" b="1" dirty="0" smtClean="0"/>
              <a:t>:</a:t>
            </a:r>
            <a:r>
              <a:rPr lang="ru-RU" sz="2400" dirty="0" smtClean="0"/>
              <a:t/>
            </a:r>
            <a:br>
              <a:rPr lang="ru-RU" sz="2400" dirty="0" smtClean="0"/>
            </a:br>
            <a:r>
              <a:rPr lang="ru-RU" sz="2400" dirty="0" smtClean="0"/>
              <a:t> Отчётность 2017 + </a:t>
            </a:r>
          </a:p>
          <a:p>
            <a:pPr algn="ctr"/>
            <a:r>
              <a:rPr lang="ru-RU" sz="2400" dirty="0" smtClean="0"/>
              <a:t>БухЭксперт8 - Рубрикатор БУХ 3 и ЗУП 3</a:t>
            </a:r>
            <a:br>
              <a:rPr lang="ru-RU" sz="2400" dirty="0" smtClean="0"/>
            </a:br>
            <a:r>
              <a:rPr lang="ru-RU" sz="2400" dirty="0" smtClean="0"/>
              <a:t> до 31.03.2018</a:t>
            </a:r>
            <a:endParaRPr lang="ru-RU" sz="2400" dirty="0"/>
          </a:p>
        </p:txBody>
      </p:sp>
      <p:sp>
        <p:nvSpPr>
          <p:cNvPr id="13" name="TextBox 12"/>
          <p:cNvSpPr txBox="1"/>
          <p:nvPr/>
        </p:nvSpPr>
        <p:spPr>
          <a:xfrm>
            <a:off x="142844" y="6017145"/>
            <a:ext cx="8786874" cy="769441"/>
          </a:xfrm>
          <a:prstGeom prst="rect">
            <a:avLst/>
          </a:prstGeom>
          <a:solidFill>
            <a:schemeClr val="bg1"/>
          </a:solidFill>
        </p:spPr>
        <p:txBody>
          <a:bodyPr wrap="square" rtlCol="0">
            <a:spAutoFit/>
          </a:bodyPr>
          <a:lstStyle/>
          <a:p>
            <a:pPr algn="ctr"/>
            <a:r>
              <a:rPr lang="ru-RU" sz="2200" dirty="0" smtClean="0">
                <a:solidFill>
                  <a:srgbClr val="FF0000"/>
                </a:solidFill>
                <a:latin typeface="Arial Narrow" pitchFamily="34" charset="0"/>
              </a:rPr>
              <a:t>ПЕРЕХОДИТЕ ПО ССЫЛКЕ ИЗ ЧАТА И ЗАФИКСИРУЙТЕ СТОИМОСТЬ </a:t>
            </a:r>
            <a:r>
              <a:rPr lang="ru-RU" sz="2200" dirty="0" smtClean="0">
                <a:latin typeface="Arial Narrow" pitchFamily="34" charset="0"/>
              </a:rPr>
              <a:t>УЧАСТИЯ ДО КОНЦА ПРЯМОГО ЭФИРА ОТ ИМЕНИ ЮР. или ФИЗ. лица</a:t>
            </a:r>
            <a:endParaRPr lang="ru-RU" sz="2200" dirty="0">
              <a:latin typeface="Arial Narrow" pitchFamily="34" charset="0"/>
            </a:endParaRPr>
          </a:p>
        </p:txBody>
      </p:sp>
    </p:spTree>
    <p:extLst>
      <p:ext uri="{BB962C8B-B14F-4D97-AF65-F5344CB8AC3E}">
        <p14:creationId xmlns:p14="http://schemas.microsoft.com/office/powerpoint/2010/main" val="4769175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тикер_желтый_мини.png"/>
          <p:cNvPicPr>
            <a:picLocks noChangeAspect="1"/>
          </p:cNvPicPr>
          <p:nvPr/>
        </p:nvPicPr>
        <p:blipFill>
          <a:blip r:embed="rId3"/>
          <a:stretch>
            <a:fillRect/>
          </a:stretch>
        </p:blipFill>
        <p:spPr>
          <a:xfrm>
            <a:off x="7870209" y="5357828"/>
            <a:ext cx="1273796" cy="1357320"/>
          </a:xfrm>
          <a:prstGeom prst="rect">
            <a:avLst/>
          </a:prstGeom>
        </p:spPr>
      </p:pic>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ПРЕДЛОЖЕНИЕ СЕГОДНЯШНЕГО ПРЯМОГО ЭФИРА</a:t>
            </a:r>
          </a:p>
        </p:txBody>
      </p:sp>
      <p:sp>
        <p:nvSpPr>
          <p:cNvPr id="5" name="TextBox 4"/>
          <p:cNvSpPr txBox="1"/>
          <p:nvPr/>
        </p:nvSpPr>
        <p:spPr>
          <a:xfrm>
            <a:off x="8021710" y="5786466"/>
            <a:ext cx="1122294" cy="642278"/>
          </a:xfrm>
          <a:prstGeom prst="rect">
            <a:avLst/>
          </a:prstGeom>
          <a:noFill/>
        </p:spPr>
        <p:txBody>
          <a:bodyPr wrap="square" lIns="87424" tIns="43713" rIns="87424" bIns="43713" rtlCol="0" anchor="ctr" anchorCtr="0">
            <a:spAutoFit/>
            <a:scene3d>
              <a:camera prst="orthographicFront">
                <a:rot lat="0" lon="0" rev="900000"/>
              </a:camera>
              <a:lightRig rig="threePt" dir="t"/>
            </a:scene3d>
          </a:bodyPr>
          <a:lstStyle/>
          <a:p>
            <a:pPr algn="ctr" defTabSz="655695"/>
            <a:r>
              <a:rPr lang="ru-RU" sz="1200" dirty="0" smtClean="0">
                <a:solidFill>
                  <a:srgbClr val="002060"/>
                </a:solidFill>
                <a:latin typeface="Candara" pitchFamily="34" charset="0"/>
              </a:rPr>
              <a:t>ГОДОВАЯ </a:t>
            </a:r>
          </a:p>
          <a:p>
            <a:pPr algn="ctr" defTabSz="655695"/>
            <a:r>
              <a:rPr lang="ru-RU" sz="1200" dirty="0" smtClean="0">
                <a:solidFill>
                  <a:srgbClr val="002060"/>
                </a:solidFill>
                <a:latin typeface="Candara" pitchFamily="34" charset="0"/>
              </a:rPr>
              <a:t>ОТЧЕТНОСТЬ </a:t>
            </a:r>
          </a:p>
          <a:p>
            <a:pPr algn="ctr" defTabSz="655695"/>
            <a:r>
              <a:rPr lang="ru-RU" sz="1200" dirty="0" smtClean="0">
                <a:solidFill>
                  <a:srgbClr val="002060"/>
                </a:solidFill>
                <a:latin typeface="Candara" pitchFamily="34" charset="0"/>
              </a:rPr>
              <a:t>2017</a:t>
            </a:r>
          </a:p>
        </p:txBody>
      </p:sp>
      <p:sp>
        <p:nvSpPr>
          <p:cNvPr id="6" name="Содержимое 3"/>
          <p:cNvSpPr txBox="1">
            <a:spLocks/>
          </p:cNvSpPr>
          <p:nvPr/>
        </p:nvSpPr>
        <p:spPr>
          <a:xfrm>
            <a:off x="0" y="2643182"/>
            <a:ext cx="9144000" cy="3714777"/>
          </a:xfrm>
          <a:prstGeom prst="rect">
            <a:avLst/>
          </a:prstGeom>
        </p:spPr>
        <p:txBody>
          <a:bodyPr vert="horz" lIns="87424" tIns="43713" rIns="87424" bIns="43713" rtlCol="0">
            <a:noAutofit/>
          </a:bodyPr>
          <a:lstStyle/>
          <a:p>
            <a:pPr marL="0" marR="0" lvl="0" indent="0" algn="ctr" defTabSz="874262"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ru-RU" altLang="ru-RU" sz="3200" b="1" i="0" u="none" strike="noStrike" kern="1200" cap="none" spc="0" normalizeH="0" baseline="0" noProof="0" dirty="0" smtClean="0">
                <a:ln>
                  <a:noFill/>
                </a:ln>
                <a:solidFill>
                  <a:srgbClr val="FF0000"/>
                </a:solidFill>
                <a:effectLst/>
                <a:uLnTx/>
                <a:uFillTx/>
                <a:latin typeface="Arial Narrow" pitchFamily="34" charset="0"/>
                <a:ea typeface="+mn-ea"/>
                <a:cs typeface="+mn-cs"/>
              </a:rPr>
              <a:t> Итого</a:t>
            </a:r>
            <a:r>
              <a:rPr kumimoji="0" lang="en-US" altLang="ru-RU" sz="3200" b="1" i="0" u="none" strike="noStrike" kern="1200" cap="none" spc="0" normalizeH="0" baseline="0" noProof="0" dirty="0" smtClean="0">
                <a:ln>
                  <a:noFill/>
                </a:ln>
                <a:solidFill>
                  <a:srgbClr val="FF0000"/>
                </a:solidFill>
                <a:effectLst/>
                <a:uLnTx/>
                <a:uFillTx/>
                <a:latin typeface="Arial Narrow" pitchFamily="34" charset="0"/>
                <a:ea typeface="+mn-ea"/>
                <a:cs typeface="+mn-cs"/>
              </a:rPr>
              <a:t>:</a:t>
            </a:r>
            <a:r>
              <a:rPr kumimoji="0" lang="ru-RU" altLang="ru-RU" sz="3200" b="1" i="0" u="none" strike="noStrike" kern="1200" cap="none" spc="0" normalizeH="0" baseline="0" noProof="0" dirty="0" smtClean="0">
                <a:ln>
                  <a:noFill/>
                </a:ln>
                <a:solidFill>
                  <a:srgbClr val="FF0000"/>
                </a:solidFill>
                <a:effectLst/>
                <a:uLnTx/>
                <a:uFillTx/>
                <a:latin typeface="Arial Narrow" pitchFamily="34" charset="0"/>
                <a:ea typeface="+mn-ea"/>
                <a:cs typeface="+mn-cs"/>
              </a:rPr>
              <a:t>  </a:t>
            </a:r>
            <a:r>
              <a:rPr lang="ru-RU" altLang="ru-RU" sz="3200" b="1" dirty="0" smtClean="0">
                <a:solidFill>
                  <a:srgbClr val="FF0000"/>
                </a:solidFill>
                <a:latin typeface="Arial Narrow" pitchFamily="34" charset="0"/>
              </a:rPr>
              <a:t>1 семинар = 760 руб.</a:t>
            </a:r>
          </a:p>
          <a:p>
            <a:pPr marL="0" marR="0" lvl="0" indent="0" algn="ctr" defTabSz="874262"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ru-RU" altLang="ru-RU" sz="3200" i="0" u="none" strike="noStrike" kern="1200" cap="none" spc="0" normalizeH="0" baseline="0" noProof="0" dirty="0" smtClean="0">
                <a:ln>
                  <a:noFill/>
                </a:ln>
                <a:solidFill>
                  <a:srgbClr val="292929"/>
                </a:solidFill>
                <a:effectLst/>
                <a:uLnTx/>
                <a:uFillTx/>
                <a:latin typeface="Arial Narrow" pitchFamily="34" charset="0"/>
                <a:ea typeface="+mn-ea"/>
                <a:cs typeface="+mn-cs"/>
              </a:rPr>
              <a:t>для Юр и Физ. лиц при покупке полного</a:t>
            </a:r>
            <a:r>
              <a:rPr kumimoji="0" lang="ru-RU" altLang="ru-RU" sz="3200" i="0" u="none" strike="noStrike" kern="1200" cap="none" spc="0" normalizeH="0" noProof="0" dirty="0" smtClean="0">
                <a:ln>
                  <a:noFill/>
                </a:ln>
                <a:solidFill>
                  <a:srgbClr val="292929"/>
                </a:solidFill>
                <a:effectLst/>
                <a:uLnTx/>
                <a:uFillTx/>
                <a:latin typeface="Arial Narrow" pitchFamily="34" charset="0"/>
                <a:ea typeface="+mn-ea"/>
                <a:cs typeface="+mn-cs"/>
              </a:rPr>
              <a:t> комплекта</a:t>
            </a:r>
            <a:endParaRPr kumimoji="0" lang="en-US" altLang="ru-RU" sz="3200" i="0" u="none" strike="noStrike" kern="1200" cap="none" spc="0" normalizeH="0" baseline="0" noProof="0" dirty="0" smtClean="0">
              <a:ln>
                <a:noFill/>
              </a:ln>
              <a:solidFill>
                <a:srgbClr val="292929"/>
              </a:solidFill>
              <a:effectLst/>
              <a:uLnTx/>
              <a:uFillTx/>
              <a:latin typeface="Arial Narrow" pitchFamily="34" charset="0"/>
              <a:ea typeface="+mn-ea"/>
              <a:cs typeface="+mn-cs"/>
            </a:endParaRPr>
          </a:p>
          <a:p>
            <a:pPr marL="0" marR="0" lvl="0" indent="0" algn="ctr" defTabSz="874262"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ru-RU" altLang="ru-RU" sz="3200" b="1" i="0" u="none" strike="noStrike" kern="1200" cap="none" spc="0" normalizeH="0" baseline="0" noProof="0" dirty="0" smtClean="0">
              <a:ln>
                <a:noFill/>
              </a:ln>
              <a:solidFill>
                <a:srgbClr val="292929"/>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0784462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YandexDisk\0. Профбух\02. Ланчи\2017\31. ЗУП-декабрь\podarok-gift-christmas.png"/>
          <p:cNvPicPr>
            <a:picLocks noChangeAspect="1" noChangeArrowheads="1"/>
          </p:cNvPicPr>
          <p:nvPr/>
        </p:nvPicPr>
        <p:blipFill>
          <a:blip r:embed="rId3" cstate="print"/>
          <a:srcRect/>
          <a:stretch>
            <a:fillRect/>
          </a:stretch>
        </p:blipFill>
        <p:spPr bwMode="auto">
          <a:xfrm>
            <a:off x="6940975" y="4357694"/>
            <a:ext cx="2203025" cy="2357430"/>
          </a:xfrm>
          <a:prstGeom prst="rect">
            <a:avLst/>
          </a:prstGeom>
          <a:noFill/>
        </p:spPr>
      </p:pic>
      <p:sp>
        <p:nvSpPr>
          <p:cNvPr id="8" name="Прямоугольник 7"/>
          <p:cNvSpPr/>
          <p:nvPr/>
        </p:nvSpPr>
        <p:spPr>
          <a:xfrm>
            <a:off x="8708" y="642918"/>
            <a:ext cx="9144000" cy="950054"/>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ВО ВСЕХ КОМПЛЕКТАХ ИДЁТ ПОДАРОЧНАЯ ПОДПИСКА</a:t>
            </a:r>
            <a:br>
              <a:rPr lang="ru-RU" sz="2800" b="1" dirty="0" smtClean="0">
                <a:solidFill>
                  <a:srgbClr val="002060"/>
                </a:solidFill>
                <a:latin typeface="Arial Narrow" pitchFamily="34" charset="0"/>
              </a:rPr>
            </a:br>
            <a:r>
              <a:rPr lang="ru-RU" sz="2800" b="1" dirty="0" smtClean="0">
                <a:solidFill>
                  <a:srgbClr val="002060"/>
                </a:solidFill>
                <a:latin typeface="Arial Narrow" pitchFamily="34" charset="0"/>
              </a:rPr>
              <a:t> НА БУХЭКСПЕРТ8.ру!</a:t>
            </a:r>
          </a:p>
        </p:txBody>
      </p:sp>
      <p:sp>
        <p:nvSpPr>
          <p:cNvPr id="9" name="Содержимое 3"/>
          <p:cNvSpPr>
            <a:spLocks noGrp="1"/>
          </p:cNvSpPr>
          <p:nvPr>
            <p:ph idx="1"/>
          </p:nvPr>
        </p:nvSpPr>
        <p:spPr>
          <a:xfrm>
            <a:off x="0" y="2285992"/>
            <a:ext cx="9144000" cy="3500462"/>
          </a:xfrm>
        </p:spPr>
        <p:txBody>
          <a:bodyPr/>
          <a:lstStyle/>
          <a:p>
            <a:pPr marL="513021" indent="-347579" algn="l">
              <a:spcBef>
                <a:spcPts val="957"/>
              </a:spcBef>
              <a:spcAft>
                <a:spcPts val="957"/>
              </a:spcAft>
              <a:buClr>
                <a:srgbClr val="C00000"/>
              </a:buClr>
              <a:buSzPct val="80000"/>
              <a:buFont typeface="Wingdings 3" pitchFamily="18" charset="2"/>
              <a:buChar char=""/>
            </a:pPr>
            <a:r>
              <a:rPr lang="ru-RU" sz="2400" dirty="0" smtClean="0">
                <a:solidFill>
                  <a:srgbClr val="292929"/>
                </a:solidFill>
              </a:rPr>
              <a:t>БухЭксперт8.ру – наш новый проект – наша Справочная система по учёту в 1С</a:t>
            </a:r>
          </a:p>
          <a:p>
            <a:pPr marL="513021" indent="-347579" algn="l">
              <a:spcBef>
                <a:spcPts val="957"/>
              </a:spcBef>
              <a:spcAft>
                <a:spcPts val="957"/>
              </a:spcAft>
              <a:buClr>
                <a:srgbClr val="C00000"/>
              </a:buClr>
              <a:buSzPct val="80000"/>
              <a:buFont typeface="Wingdings 3" pitchFamily="18" charset="2"/>
              <a:buChar char=""/>
            </a:pPr>
            <a:r>
              <a:rPr lang="ru-RU" sz="2400" b="1" dirty="0" smtClean="0">
                <a:solidFill>
                  <a:srgbClr val="292929"/>
                </a:solidFill>
              </a:rPr>
              <a:t>Доступ к Рубрикатору БП (БУХГАЛТЕРИЯ) до 31.03.2018</a:t>
            </a:r>
          </a:p>
          <a:p>
            <a:pPr marL="513021" indent="-347579" algn="l">
              <a:spcBef>
                <a:spcPts val="957"/>
              </a:spcBef>
              <a:spcAft>
                <a:spcPts val="957"/>
              </a:spcAft>
              <a:buClr>
                <a:srgbClr val="C00000"/>
              </a:buClr>
              <a:buSzPct val="80000"/>
              <a:buFont typeface="Wingdings 3" pitchFamily="18" charset="2"/>
              <a:buChar char=""/>
            </a:pPr>
            <a:r>
              <a:rPr lang="ru-RU" sz="2400" dirty="0" smtClean="0">
                <a:solidFill>
                  <a:srgbClr val="292929"/>
                </a:solidFill>
              </a:rPr>
              <a:t>3 дополнительных эфира по законодательным изменениям от Климовой М.А.</a:t>
            </a:r>
          </a:p>
          <a:p>
            <a:pPr marL="513021" indent="-347579" algn="l">
              <a:spcBef>
                <a:spcPts val="957"/>
              </a:spcBef>
              <a:spcAft>
                <a:spcPts val="957"/>
              </a:spcAft>
              <a:buClr>
                <a:srgbClr val="C00000"/>
              </a:buClr>
              <a:buSzPct val="80000"/>
              <a:buFont typeface="Wingdings 3" pitchFamily="18" charset="2"/>
              <a:buChar char=""/>
            </a:pPr>
            <a:r>
              <a:rPr lang="ru-RU" sz="2400" b="1" dirty="0" smtClean="0">
                <a:solidFill>
                  <a:srgbClr val="292929"/>
                </a:solidFill>
              </a:rPr>
              <a:t>Доступ к Рубрикатору ЗУП до 31.03.2018</a:t>
            </a:r>
          </a:p>
          <a:p>
            <a:pPr marL="513021" indent="-347579" algn="l">
              <a:spcBef>
                <a:spcPts val="957"/>
              </a:spcBef>
              <a:spcAft>
                <a:spcPts val="957"/>
              </a:spcAft>
              <a:buClr>
                <a:srgbClr val="C00000"/>
              </a:buClr>
              <a:buSzPct val="80000"/>
              <a:buFont typeface="Wingdings 3" pitchFamily="18" charset="2"/>
              <a:buChar char=""/>
            </a:pPr>
            <a:r>
              <a:rPr lang="ru-RU" sz="2400" dirty="0" smtClean="0">
                <a:solidFill>
                  <a:srgbClr val="292929"/>
                </a:solidFill>
              </a:rPr>
              <a:t>Три поддерживающих эфира по ЗУП 3 от </a:t>
            </a:r>
            <a:r>
              <a:rPr lang="ru-RU" sz="2400" dirty="0" err="1" smtClean="0">
                <a:solidFill>
                  <a:srgbClr val="292929"/>
                </a:solidFill>
              </a:rPr>
              <a:t>Гряниной</a:t>
            </a:r>
            <a:r>
              <a:rPr lang="ru-RU" sz="2400" dirty="0" smtClean="0">
                <a:solidFill>
                  <a:srgbClr val="292929"/>
                </a:solidFill>
              </a:rPr>
              <a:t> Е.А.</a:t>
            </a:r>
            <a:br>
              <a:rPr lang="ru-RU" sz="2400" dirty="0" smtClean="0">
                <a:solidFill>
                  <a:srgbClr val="292929"/>
                </a:solidFill>
              </a:rPr>
            </a:br>
            <a:endParaRPr lang="ru-RU" sz="2400" dirty="0" smtClean="0">
              <a:solidFill>
                <a:srgbClr val="292929"/>
              </a:solidFill>
            </a:endParaRPr>
          </a:p>
        </p:txBody>
      </p:sp>
      <p:sp>
        <p:nvSpPr>
          <p:cNvPr id="14" name="TextBox 13"/>
          <p:cNvSpPr txBox="1"/>
          <p:nvPr/>
        </p:nvSpPr>
        <p:spPr>
          <a:xfrm>
            <a:off x="3571868" y="1643050"/>
            <a:ext cx="2313454" cy="584775"/>
          </a:xfrm>
          <a:prstGeom prst="rect">
            <a:avLst/>
          </a:prstGeom>
          <a:noFill/>
        </p:spPr>
        <p:txBody>
          <a:bodyPr wrap="none" rtlCol="0">
            <a:spAutoFit/>
          </a:bodyPr>
          <a:lstStyle/>
          <a:p>
            <a:r>
              <a:rPr lang="ru-RU" sz="3200" b="1" dirty="0" smtClean="0">
                <a:solidFill>
                  <a:srgbClr val="FF0000"/>
                </a:solidFill>
                <a:latin typeface="Arial Narrow" pitchFamily="34" charset="0"/>
              </a:rPr>
              <a:t>В ПОДАРОК</a:t>
            </a:r>
            <a:r>
              <a:rPr lang="en-US" sz="3200" b="1" dirty="0" smtClean="0">
                <a:solidFill>
                  <a:srgbClr val="FF0000"/>
                </a:solidFill>
                <a:latin typeface="Arial Narrow" pitchFamily="34" charset="0"/>
              </a:rPr>
              <a:t>:</a:t>
            </a:r>
            <a:endParaRPr lang="ru-RU" sz="3200" b="1" dirty="0">
              <a:solidFill>
                <a:srgbClr val="FF0000"/>
              </a:solidFill>
              <a:latin typeface="Arial Narrow" pitchFamily="34" charset="0"/>
            </a:endParaRPr>
          </a:p>
        </p:txBody>
      </p:sp>
    </p:spTree>
    <p:extLst>
      <p:ext uri="{BB962C8B-B14F-4D97-AF65-F5344CB8AC3E}">
        <p14:creationId xmlns:p14="http://schemas.microsoft.com/office/powerpoint/2010/main" val="21835194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621558"/>
            <a:ext cx="9144000" cy="950054"/>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ПОДАРОЧНЫЕ ЭФИРЫ КЛИМОВОЙ М.А. ДЛЯ ПОДПИСЧИКОВ БЭ8 по БУХ 3</a:t>
            </a:r>
          </a:p>
        </p:txBody>
      </p:sp>
      <p:sp>
        <p:nvSpPr>
          <p:cNvPr id="9" name="Содержимое 3"/>
          <p:cNvSpPr>
            <a:spLocks noGrp="1"/>
          </p:cNvSpPr>
          <p:nvPr>
            <p:ph idx="1"/>
          </p:nvPr>
        </p:nvSpPr>
        <p:spPr>
          <a:xfrm>
            <a:off x="0" y="2285992"/>
            <a:ext cx="9144000" cy="3500462"/>
          </a:xfrm>
        </p:spPr>
        <p:txBody>
          <a:bodyPr/>
          <a:lstStyle/>
          <a:p>
            <a:pPr marL="513021" indent="-347579" algn="l">
              <a:spcBef>
                <a:spcPts val="957"/>
              </a:spcBef>
              <a:spcAft>
                <a:spcPts val="957"/>
              </a:spcAft>
              <a:buClr>
                <a:srgbClr val="C00000"/>
              </a:buClr>
              <a:buSzPct val="80000"/>
              <a:buFont typeface="Wingdings 3" pitchFamily="18" charset="2"/>
              <a:buChar char=""/>
            </a:pPr>
            <a:r>
              <a:rPr lang="ru-RU" sz="2400" b="1" dirty="0" smtClean="0">
                <a:solidFill>
                  <a:srgbClr val="292929"/>
                </a:solidFill>
              </a:rPr>
              <a:t>18 января, 22 февраля, 26 марта 2018 г.</a:t>
            </a:r>
          </a:p>
          <a:p>
            <a:pPr marL="513021" indent="-347579" algn="l">
              <a:spcBef>
                <a:spcPts val="957"/>
              </a:spcBef>
              <a:spcAft>
                <a:spcPts val="957"/>
              </a:spcAft>
              <a:buClr>
                <a:srgbClr val="C00000"/>
              </a:buClr>
              <a:buSzPct val="80000"/>
              <a:buFont typeface="Wingdings 3" pitchFamily="18" charset="2"/>
              <a:buChar char=""/>
            </a:pPr>
            <a:r>
              <a:rPr lang="ru-RU" sz="2400" dirty="0" smtClean="0">
                <a:solidFill>
                  <a:srgbClr val="292929"/>
                </a:solidFill>
              </a:rPr>
              <a:t>Все эфиры будут состоять из двух частей</a:t>
            </a:r>
            <a:br>
              <a:rPr lang="ru-RU" sz="2400" dirty="0" smtClean="0">
                <a:solidFill>
                  <a:srgbClr val="292929"/>
                </a:solidFill>
              </a:rPr>
            </a:br>
            <a:r>
              <a:rPr lang="ru-RU" sz="2400" dirty="0" smtClean="0">
                <a:solidFill>
                  <a:srgbClr val="292929"/>
                </a:solidFill>
              </a:rPr>
              <a:t/>
            </a:r>
            <a:br>
              <a:rPr lang="ru-RU" sz="2400" dirty="0" smtClean="0">
                <a:solidFill>
                  <a:srgbClr val="292929"/>
                </a:solidFill>
              </a:rPr>
            </a:br>
            <a:r>
              <a:rPr lang="ru-RU" sz="2400" b="1" dirty="0" smtClean="0">
                <a:solidFill>
                  <a:srgbClr val="292929"/>
                </a:solidFill>
              </a:rPr>
              <a:t>Часть 1</a:t>
            </a:r>
            <a:r>
              <a:rPr lang="en-US" sz="2400" b="1" dirty="0" smtClean="0">
                <a:solidFill>
                  <a:srgbClr val="292929"/>
                </a:solidFill>
              </a:rPr>
              <a:t>: </a:t>
            </a:r>
            <a:r>
              <a:rPr lang="ru-RU" sz="2400" dirty="0" smtClean="0">
                <a:solidFill>
                  <a:srgbClr val="292929"/>
                </a:solidFill>
              </a:rPr>
              <a:t>Обзор законодательных изменений за прошедший месяц</a:t>
            </a:r>
            <a:br>
              <a:rPr lang="ru-RU" sz="2400" dirty="0" smtClean="0">
                <a:solidFill>
                  <a:srgbClr val="292929"/>
                </a:solidFill>
              </a:rPr>
            </a:br>
            <a:r>
              <a:rPr lang="ru-RU" sz="2400" dirty="0" smtClean="0">
                <a:solidFill>
                  <a:srgbClr val="292929"/>
                </a:solidFill>
              </a:rPr>
              <a:t/>
            </a:r>
            <a:br>
              <a:rPr lang="ru-RU" sz="2400" dirty="0" smtClean="0">
                <a:solidFill>
                  <a:srgbClr val="292929"/>
                </a:solidFill>
              </a:rPr>
            </a:br>
            <a:r>
              <a:rPr lang="ru-RU" sz="2400" b="1" dirty="0" smtClean="0">
                <a:solidFill>
                  <a:srgbClr val="292929"/>
                </a:solidFill>
              </a:rPr>
              <a:t>Часть 2</a:t>
            </a:r>
            <a:r>
              <a:rPr lang="en-US" sz="2400" b="1" dirty="0" smtClean="0">
                <a:solidFill>
                  <a:srgbClr val="292929"/>
                </a:solidFill>
              </a:rPr>
              <a:t>: </a:t>
            </a:r>
            <a:r>
              <a:rPr lang="ru-RU" sz="2400" dirty="0" smtClean="0">
                <a:solidFill>
                  <a:srgbClr val="292929"/>
                </a:solidFill>
              </a:rPr>
              <a:t>Специализированная тема, за которую заранее проголосует большинство подписчиков</a:t>
            </a:r>
            <a:br>
              <a:rPr lang="ru-RU" sz="2400" dirty="0" smtClean="0">
                <a:solidFill>
                  <a:srgbClr val="292929"/>
                </a:solidFill>
              </a:rPr>
            </a:br>
            <a:endParaRPr lang="ru-RU" sz="2400" dirty="0" smtClean="0">
              <a:solidFill>
                <a:srgbClr val="292929"/>
              </a:solidFill>
            </a:endParaRPr>
          </a:p>
          <a:p>
            <a:pPr marL="513021" indent="-347579" algn="ctr">
              <a:spcBef>
                <a:spcPts val="957"/>
              </a:spcBef>
              <a:spcAft>
                <a:spcPts val="957"/>
              </a:spcAft>
              <a:buClr>
                <a:srgbClr val="C00000"/>
              </a:buClr>
              <a:buSzPct val="80000"/>
            </a:pPr>
            <a:r>
              <a:rPr lang="ru-RU" sz="2400" dirty="0" smtClean="0">
                <a:solidFill>
                  <a:srgbClr val="FF0000"/>
                </a:solidFill>
              </a:rPr>
              <a:t>ИТОГО</a:t>
            </a:r>
            <a:r>
              <a:rPr lang="en-US" sz="2400" dirty="0" smtClean="0">
                <a:solidFill>
                  <a:srgbClr val="FF0000"/>
                </a:solidFill>
              </a:rPr>
              <a:t>: </a:t>
            </a:r>
            <a:r>
              <a:rPr lang="ru-RU" sz="2400" dirty="0" smtClean="0">
                <a:solidFill>
                  <a:srgbClr val="FF0000"/>
                </a:solidFill>
              </a:rPr>
              <a:t>Приобретая сейчас подписку на Отчётность 2017 + БЭ8 БУХ, вы также ещё получаете 3 поддерживающих эфира от Климовой М.А.</a:t>
            </a:r>
            <a:r>
              <a:rPr lang="ru-RU" sz="2400" dirty="0" smtClean="0">
                <a:solidFill>
                  <a:srgbClr val="292929"/>
                </a:solidFill>
              </a:rPr>
              <a:t/>
            </a:r>
            <a:br>
              <a:rPr lang="ru-RU" sz="2400" dirty="0" smtClean="0">
                <a:solidFill>
                  <a:srgbClr val="292929"/>
                </a:solidFill>
              </a:rPr>
            </a:br>
            <a:endParaRPr lang="ru-RU" sz="2400" dirty="0" smtClean="0">
              <a:solidFill>
                <a:srgbClr val="292929"/>
              </a:solidFill>
            </a:endParaRPr>
          </a:p>
        </p:txBody>
      </p:sp>
      <p:pic>
        <p:nvPicPr>
          <p:cNvPr id="3074" name="Picture 2" descr="D:\YandexDisk\0. Профбух\01. Дизайн\7. Фотографии Профбух\03. Климова\Klimova-small.jpg"/>
          <p:cNvPicPr>
            <a:picLocks noChangeAspect="1" noChangeArrowheads="1"/>
          </p:cNvPicPr>
          <p:nvPr/>
        </p:nvPicPr>
        <p:blipFill>
          <a:blip r:embed="rId3"/>
          <a:srcRect/>
          <a:stretch>
            <a:fillRect/>
          </a:stretch>
        </p:blipFill>
        <p:spPr bwMode="auto">
          <a:xfrm>
            <a:off x="7000892" y="1643050"/>
            <a:ext cx="1885577" cy="2003426"/>
          </a:xfrm>
          <a:prstGeom prst="rect">
            <a:avLst/>
          </a:prstGeom>
          <a:noFill/>
        </p:spPr>
      </p:pic>
    </p:spTree>
    <p:extLst>
      <p:ext uri="{BB962C8B-B14F-4D97-AF65-F5344CB8AC3E}">
        <p14:creationId xmlns:p14="http://schemas.microsoft.com/office/powerpoint/2010/main" val="10009980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БОНУС №1 ДЛЯ ПРЯМОГО ЭФИРА</a:t>
            </a:r>
          </a:p>
        </p:txBody>
      </p:sp>
      <p:sp>
        <p:nvSpPr>
          <p:cNvPr id="6" name="Содержимое 3"/>
          <p:cNvSpPr txBox="1">
            <a:spLocks/>
          </p:cNvSpPr>
          <p:nvPr/>
        </p:nvSpPr>
        <p:spPr>
          <a:xfrm>
            <a:off x="0" y="2643182"/>
            <a:ext cx="9144000" cy="3714777"/>
          </a:xfrm>
          <a:prstGeom prst="rect">
            <a:avLst/>
          </a:prstGeom>
        </p:spPr>
        <p:txBody>
          <a:bodyPr vert="horz" lIns="87424" tIns="43713" rIns="87424" bIns="43713" rtlCol="0">
            <a:noAutofit/>
          </a:bodyPr>
          <a:lstStyle/>
          <a:p>
            <a:pPr marL="0" marR="0" lvl="0" indent="0" algn="ctr" defTabSz="874262"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ru-RU" altLang="ru-RU" sz="3200" b="1" i="0" u="none" strike="noStrike" kern="1200" cap="none" spc="0" normalizeH="0" baseline="0" noProof="0" dirty="0" smtClean="0">
                <a:ln>
                  <a:noFill/>
                </a:ln>
                <a:solidFill>
                  <a:srgbClr val="FF0000"/>
                </a:solidFill>
                <a:effectLst/>
                <a:uLnTx/>
                <a:uFillTx/>
                <a:latin typeface="Arial Narrow" pitchFamily="34" charset="0"/>
                <a:ea typeface="+mn-ea"/>
                <a:cs typeface="+mn-cs"/>
              </a:rPr>
              <a:t> 2 человека от 1 заявки</a:t>
            </a:r>
            <a:endParaRPr lang="ru-RU" altLang="ru-RU" sz="3200" b="1" dirty="0" smtClean="0">
              <a:solidFill>
                <a:srgbClr val="FF0000"/>
              </a:solidFill>
              <a:latin typeface="Arial Narrow" pitchFamily="34" charset="0"/>
            </a:endParaRPr>
          </a:p>
          <a:p>
            <a:pPr marL="0" marR="0" lvl="0" indent="0" algn="ctr" defTabSz="874262"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ru-RU" altLang="ru-RU" sz="3200" i="0" u="none" strike="noStrike" kern="1200" cap="none" spc="0" normalizeH="0" baseline="0" noProof="0" dirty="0" smtClean="0">
                <a:ln>
                  <a:noFill/>
                </a:ln>
                <a:solidFill>
                  <a:srgbClr val="292929"/>
                </a:solidFill>
                <a:effectLst/>
                <a:uLnTx/>
                <a:uFillTx/>
                <a:latin typeface="Arial Narrow" pitchFamily="34" charset="0"/>
                <a:ea typeface="+mn-ea"/>
                <a:cs typeface="+mn-cs"/>
              </a:rPr>
              <a:t>для Юр и Физ. лиц при покупке любого комплекта</a:t>
            </a:r>
            <a:endParaRPr kumimoji="0" lang="en-US" altLang="ru-RU" sz="3200" i="0" u="none" strike="noStrike" kern="1200" cap="none" spc="0" normalizeH="0" baseline="0" noProof="0" dirty="0" smtClean="0">
              <a:ln>
                <a:noFill/>
              </a:ln>
              <a:solidFill>
                <a:srgbClr val="292929"/>
              </a:solidFill>
              <a:effectLst/>
              <a:uLnTx/>
              <a:uFillTx/>
              <a:latin typeface="Arial Narrow" pitchFamily="34" charset="0"/>
              <a:ea typeface="+mn-ea"/>
              <a:cs typeface="+mn-cs"/>
            </a:endParaRPr>
          </a:p>
          <a:p>
            <a:pPr marL="0" marR="0" lvl="0" indent="0" algn="ctr" defTabSz="874262"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ru-RU" altLang="ru-RU" sz="3200" b="1" i="0" u="none" strike="noStrike" kern="1200" cap="none" spc="0" normalizeH="0" baseline="0" noProof="0" dirty="0" smtClean="0">
              <a:ln>
                <a:noFill/>
              </a:ln>
              <a:solidFill>
                <a:srgbClr val="292929"/>
              </a:solidFill>
              <a:effectLst/>
              <a:uLnTx/>
              <a:uFillTx/>
              <a:latin typeface="Arial Narrow" pitchFamily="34" charset="0"/>
              <a:ea typeface="+mn-ea"/>
              <a:cs typeface="+mn-cs"/>
            </a:endParaRPr>
          </a:p>
        </p:txBody>
      </p:sp>
      <p:sp>
        <p:nvSpPr>
          <p:cNvPr id="7" name="TextBox 6"/>
          <p:cNvSpPr txBox="1"/>
          <p:nvPr/>
        </p:nvSpPr>
        <p:spPr>
          <a:xfrm>
            <a:off x="1785918" y="1571612"/>
            <a:ext cx="5682902" cy="400110"/>
          </a:xfrm>
          <a:prstGeom prst="rect">
            <a:avLst/>
          </a:prstGeom>
          <a:noFill/>
        </p:spPr>
        <p:txBody>
          <a:bodyPr wrap="none" rtlCol="0">
            <a:spAutoFit/>
          </a:bodyPr>
          <a:lstStyle/>
          <a:p>
            <a:r>
              <a:rPr lang="ru-RU" sz="2000" i="1" dirty="0" smtClean="0"/>
              <a:t>При оформлении заявки на любой из комплектов</a:t>
            </a:r>
            <a:endParaRPr lang="ru-RU" sz="2000" i="1" dirty="0"/>
          </a:p>
        </p:txBody>
      </p:sp>
    </p:spTree>
    <p:extLst>
      <p:ext uri="{BB962C8B-B14F-4D97-AF65-F5344CB8AC3E}">
        <p14:creationId xmlns:p14="http://schemas.microsoft.com/office/powerpoint/2010/main" val="17622364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БОНУС №2 ДЛЯ ПРЯМОГО ЭФИРА</a:t>
            </a:r>
          </a:p>
        </p:txBody>
      </p:sp>
      <p:sp>
        <p:nvSpPr>
          <p:cNvPr id="6" name="Содержимое 3"/>
          <p:cNvSpPr txBox="1">
            <a:spLocks/>
          </p:cNvSpPr>
          <p:nvPr/>
        </p:nvSpPr>
        <p:spPr>
          <a:xfrm>
            <a:off x="0" y="2643182"/>
            <a:ext cx="9144000" cy="3714777"/>
          </a:xfrm>
          <a:prstGeom prst="rect">
            <a:avLst/>
          </a:prstGeom>
        </p:spPr>
        <p:txBody>
          <a:bodyPr vert="horz" lIns="87424" tIns="43713" rIns="87424" bIns="43713" rtlCol="0">
            <a:noAutofit/>
          </a:bodyPr>
          <a:lstStyle/>
          <a:p>
            <a:pPr marL="0" marR="0" lvl="0" indent="0" algn="ctr" defTabSz="874262"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ru-RU" altLang="ru-RU" sz="3200" b="1" i="0" u="none" strike="noStrike" kern="1200" cap="none" spc="0" normalizeH="0" baseline="0" noProof="0" dirty="0" smtClean="0">
                <a:ln>
                  <a:noFill/>
                </a:ln>
                <a:solidFill>
                  <a:srgbClr val="FF0000"/>
                </a:solidFill>
                <a:effectLst/>
                <a:uLnTx/>
                <a:uFillTx/>
                <a:latin typeface="Arial Narrow" pitchFamily="34" charset="0"/>
                <a:ea typeface="+mn-ea"/>
                <a:cs typeface="+mn-cs"/>
              </a:rPr>
              <a:t> Дополнительные</a:t>
            </a:r>
            <a:r>
              <a:rPr kumimoji="0" lang="ru-RU" altLang="ru-RU" sz="3200" b="1" i="0" u="none" strike="noStrike" kern="1200" cap="none" spc="0" normalizeH="0" noProof="0" dirty="0" smtClean="0">
                <a:ln>
                  <a:noFill/>
                </a:ln>
                <a:solidFill>
                  <a:srgbClr val="FF0000"/>
                </a:solidFill>
                <a:effectLst/>
                <a:uLnTx/>
                <a:uFillTx/>
                <a:latin typeface="Arial Narrow" pitchFamily="34" charset="0"/>
                <a:ea typeface="+mn-ea"/>
                <a:cs typeface="+mn-cs"/>
              </a:rPr>
              <a:t> материалы</a:t>
            </a:r>
          </a:p>
          <a:p>
            <a:pPr marL="0" marR="0" lvl="0" indent="0" algn="ctr" defTabSz="874262" rtl="0" eaLnBrk="0" fontAlgn="base" latinLnBrk="0" hangingPunct="0">
              <a:lnSpc>
                <a:spcPct val="100000"/>
              </a:lnSpc>
              <a:spcBef>
                <a:spcPct val="0"/>
              </a:spcBef>
              <a:spcAft>
                <a:spcPct val="0"/>
              </a:spcAft>
              <a:buClrTx/>
              <a:buSzTx/>
              <a:buFont typeface="Arial" panose="020B0604020202020204" pitchFamily="34" charset="0"/>
              <a:buNone/>
              <a:tabLst/>
              <a:defRPr/>
            </a:pPr>
            <a:r>
              <a:rPr lang="ru-RU" altLang="ru-RU" sz="3200" baseline="0" dirty="0" smtClean="0">
                <a:latin typeface="Arial Narrow" pitchFamily="34" charset="0"/>
              </a:rPr>
              <a:t>в</a:t>
            </a:r>
            <a:r>
              <a:rPr lang="ru-RU" altLang="ru-RU" sz="3200" dirty="0" smtClean="0">
                <a:latin typeface="Arial Narrow" pitchFamily="34" charset="0"/>
              </a:rPr>
              <a:t> том числе конструктор учётной политики</a:t>
            </a:r>
            <a:br>
              <a:rPr lang="ru-RU" altLang="ru-RU" sz="3200" dirty="0" smtClean="0">
                <a:latin typeface="Arial Narrow" pitchFamily="34" charset="0"/>
              </a:rPr>
            </a:br>
            <a:r>
              <a:rPr lang="ru-RU" altLang="ru-RU" sz="3200" dirty="0" smtClean="0">
                <a:latin typeface="Arial Narrow" pitchFamily="34" charset="0"/>
              </a:rPr>
              <a:t>и многое другое.</a:t>
            </a:r>
            <a:endParaRPr kumimoji="0" lang="ru-RU" altLang="ru-RU" sz="3200" i="0" u="none" strike="noStrike" kern="1200" cap="none" spc="0" normalizeH="0" baseline="0" noProof="0" dirty="0" smtClean="0">
              <a:ln>
                <a:noFill/>
              </a:ln>
              <a:effectLst/>
              <a:uLnTx/>
              <a:uFillTx/>
              <a:latin typeface="Arial Narrow" pitchFamily="34" charset="0"/>
              <a:ea typeface="+mn-ea"/>
              <a:cs typeface="+mn-cs"/>
            </a:endParaRPr>
          </a:p>
        </p:txBody>
      </p:sp>
      <p:sp>
        <p:nvSpPr>
          <p:cNvPr id="4" name="TextBox 3"/>
          <p:cNvSpPr txBox="1"/>
          <p:nvPr/>
        </p:nvSpPr>
        <p:spPr>
          <a:xfrm>
            <a:off x="1785918" y="1571612"/>
            <a:ext cx="5682902" cy="400110"/>
          </a:xfrm>
          <a:prstGeom prst="rect">
            <a:avLst/>
          </a:prstGeom>
          <a:noFill/>
        </p:spPr>
        <p:txBody>
          <a:bodyPr wrap="none" rtlCol="0">
            <a:spAutoFit/>
          </a:bodyPr>
          <a:lstStyle/>
          <a:p>
            <a:r>
              <a:rPr lang="ru-RU" sz="2000" i="1" dirty="0" smtClean="0"/>
              <a:t>При оформлении заявки на любой из комплектов</a:t>
            </a:r>
            <a:endParaRPr lang="ru-RU" sz="2000" i="1" dirty="0"/>
          </a:p>
        </p:txBody>
      </p:sp>
    </p:spTree>
    <p:extLst>
      <p:ext uri="{BB962C8B-B14F-4D97-AF65-F5344CB8AC3E}">
        <p14:creationId xmlns:p14="http://schemas.microsoft.com/office/powerpoint/2010/main" val="17241953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БОНУС №3 ДЛЯ ПРЯМОГО ЭФИРА</a:t>
            </a:r>
          </a:p>
        </p:txBody>
      </p:sp>
      <p:pic>
        <p:nvPicPr>
          <p:cNvPr id="4" name="Picture 2" descr="D:\YandexDisk\0. Профбух\01. Дизайн\1. Баннеры\2017 год\33. НГ-спа-тур\spa-prize.jpg"/>
          <p:cNvPicPr>
            <a:picLocks noChangeAspect="1" noChangeArrowheads="1"/>
          </p:cNvPicPr>
          <p:nvPr/>
        </p:nvPicPr>
        <p:blipFill>
          <a:blip r:embed="rId3"/>
          <a:srcRect/>
          <a:stretch>
            <a:fillRect/>
          </a:stretch>
        </p:blipFill>
        <p:spPr bwMode="auto">
          <a:xfrm>
            <a:off x="0" y="2000240"/>
            <a:ext cx="9144000" cy="3450566"/>
          </a:xfrm>
          <a:prstGeom prst="rect">
            <a:avLst/>
          </a:prstGeom>
          <a:noFill/>
        </p:spPr>
      </p:pic>
      <p:sp>
        <p:nvSpPr>
          <p:cNvPr id="5" name="TextBox 4"/>
          <p:cNvSpPr txBox="1"/>
          <p:nvPr/>
        </p:nvSpPr>
        <p:spPr>
          <a:xfrm>
            <a:off x="5072066" y="3429000"/>
            <a:ext cx="3584443" cy="1200329"/>
          </a:xfrm>
          <a:prstGeom prst="rect">
            <a:avLst/>
          </a:prstGeom>
          <a:noFill/>
        </p:spPr>
        <p:txBody>
          <a:bodyPr wrap="none" rtlCol="0">
            <a:spAutoFit/>
          </a:bodyPr>
          <a:lstStyle/>
          <a:p>
            <a:pPr algn="ctr"/>
            <a:r>
              <a:rPr lang="ru-RU" sz="2400" dirty="0" smtClean="0"/>
              <a:t>Главный приз</a:t>
            </a:r>
            <a:r>
              <a:rPr lang="en-US" sz="2400" dirty="0" smtClean="0"/>
              <a:t>:</a:t>
            </a:r>
            <a:r>
              <a:rPr lang="ru-RU" sz="2400" dirty="0" smtClean="0"/>
              <a:t/>
            </a:r>
            <a:br>
              <a:rPr lang="ru-RU" sz="2400" dirty="0" smtClean="0"/>
            </a:br>
            <a:r>
              <a:rPr lang="ru-RU" sz="2400" dirty="0" smtClean="0"/>
              <a:t>Поездка на горнолыжный</a:t>
            </a:r>
            <a:br>
              <a:rPr lang="ru-RU" sz="2400" dirty="0" smtClean="0"/>
            </a:br>
            <a:r>
              <a:rPr lang="ru-RU" sz="2400" dirty="0" smtClean="0"/>
              <a:t> спа-курорт</a:t>
            </a:r>
            <a:endParaRPr lang="ru-RU" sz="2400" dirty="0"/>
          </a:p>
        </p:txBody>
      </p:sp>
      <p:sp>
        <p:nvSpPr>
          <p:cNvPr id="7" name="TextBox 6"/>
          <p:cNvSpPr txBox="1"/>
          <p:nvPr/>
        </p:nvSpPr>
        <p:spPr>
          <a:xfrm>
            <a:off x="4286216" y="2285992"/>
            <a:ext cx="4857784" cy="830997"/>
          </a:xfrm>
          <a:prstGeom prst="rect">
            <a:avLst/>
          </a:prstGeom>
          <a:noFill/>
        </p:spPr>
        <p:txBody>
          <a:bodyPr wrap="square" rtlCol="0">
            <a:spAutoFit/>
          </a:bodyPr>
          <a:lstStyle/>
          <a:p>
            <a:pPr algn="ctr"/>
            <a:r>
              <a:rPr lang="ru-RU" sz="2400" b="1" dirty="0" smtClean="0">
                <a:solidFill>
                  <a:srgbClr val="FF0000"/>
                </a:solidFill>
              </a:rPr>
              <a:t>Розыгрыш призов пройдёт</a:t>
            </a:r>
            <a:br>
              <a:rPr lang="ru-RU" sz="2400" b="1" dirty="0" smtClean="0">
                <a:solidFill>
                  <a:srgbClr val="FF0000"/>
                </a:solidFill>
              </a:rPr>
            </a:br>
            <a:r>
              <a:rPr lang="ru-RU" sz="2400" b="1" dirty="0" smtClean="0">
                <a:solidFill>
                  <a:srgbClr val="FF0000"/>
                </a:solidFill>
              </a:rPr>
              <a:t> 29 Декабря 2017 г.</a:t>
            </a:r>
            <a:endParaRPr lang="ru-RU" sz="2400" b="1" dirty="0">
              <a:solidFill>
                <a:srgbClr val="FF0000"/>
              </a:solidFill>
            </a:endParaRPr>
          </a:p>
        </p:txBody>
      </p:sp>
      <p:pic>
        <p:nvPicPr>
          <p:cNvPr id="5122" name="Picture 2" descr="D:\YandexDisk\0. Профбух\01. Дизайн\1. Баннеры\2017 год\42. Розыгрыш призов\планшет1.jpg"/>
          <p:cNvPicPr>
            <a:picLocks noChangeAspect="1" noChangeArrowheads="1"/>
          </p:cNvPicPr>
          <p:nvPr/>
        </p:nvPicPr>
        <p:blipFill>
          <a:blip r:embed="rId4" cstate="print"/>
          <a:srcRect/>
          <a:stretch>
            <a:fillRect/>
          </a:stretch>
        </p:blipFill>
        <p:spPr bwMode="auto">
          <a:xfrm>
            <a:off x="3143240" y="4662508"/>
            <a:ext cx="1331932" cy="2195492"/>
          </a:xfrm>
          <a:prstGeom prst="rect">
            <a:avLst/>
          </a:prstGeom>
          <a:noFill/>
        </p:spPr>
      </p:pic>
      <p:pic>
        <p:nvPicPr>
          <p:cNvPr id="5123" name="Picture 3" descr="D:\YandexDisk\0. Профбух\01. Дизайн\1. Баннеры\2017 год\42. Розыгрыш призов\блендер.jpg"/>
          <p:cNvPicPr>
            <a:picLocks noChangeAspect="1" noChangeArrowheads="1"/>
          </p:cNvPicPr>
          <p:nvPr/>
        </p:nvPicPr>
        <p:blipFill>
          <a:blip r:embed="rId5" cstate="print"/>
          <a:srcRect/>
          <a:stretch>
            <a:fillRect/>
          </a:stretch>
        </p:blipFill>
        <p:spPr bwMode="auto">
          <a:xfrm>
            <a:off x="571472" y="4757742"/>
            <a:ext cx="1511991" cy="2100258"/>
          </a:xfrm>
          <a:prstGeom prst="rect">
            <a:avLst/>
          </a:prstGeom>
          <a:noFill/>
        </p:spPr>
      </p:pic>
      <p:pic>
        <p:nvPicPr>
          <p:cNvPr id="5124" name="Picture 4" descr="D:\YandexDisk\0. Профбух\01. Дизайн\1. Баннеры\2017 год\42. Розыгрыш призов\мультистайлер1.jpg"/>
          <p:cNvPicPr>
            <a:picLocks noChangeAspect="1" noChangeArrowheads="1"/>
          </p:cNvPicPr>
          <p:nvPr/>
        </p:nvPicPr>
        <p:blipFill>
          <a:blip r:embed="rId6"/>
          <a:srcRect/>
          <a:stretch>
            <a:fillRect/>
          </a:stretch>
        </p:blipFill>
        <p:spPr bwMode="auto">
          <a:xfrm>
            <a:off x="5143504" y="5072050"/>
            <a:ext cx="3738035" cy="1785950"/>
          </a:xfrm>
          <a:prstGeom prst="rect">
            <a:avLst/>
          </a:prstGeom>
          <a:noFill/>
        </p:spPr>
      </p:pic>
      <p:sp>
        <p:nvSpPr>
          <p:cNvPr id="10" name="TextBox 9"/>
          <p:cNvSpPr txBox="1"/>
          <p:nvPr/>
        </p:nvSpPr>
        <p:spPr>
          <a:xfrm>
            <a:off x="1785918" y="1571612"/>
            <a:ext cx="5682902" cy="400110"/>
          </a:xfrm>
          <a:prstGeom prst="rect">
            <a:avLst/>
          </a:prstGeom>
          <a:noFill/>
        </p:spPr>
        <p:txBody>
          <a:bodyPr wrap="none" rtlCol="0">
            <a:spAutoFit/>
          </a:bodyPr>
          <a:lstStyle/>
          <a:p>
            <a:r>
              <a:rPr lang="ru-RU" sz="2000" i="1" dirty="0" smtClean="0"/>
              <a:t>При оформлении заявки на любой из комплектов</a:t>
            </a:r>
            <a:endParaRPr lang="ru-RU" sz="2000" i="1" dirty="0"/>
          </a:p>
        </p:txBody>
      </p:sp>
    </p:spTree>
    <p:extLst>
      <p:ext uri="{BB962C8B-B14F-4D97-AF65-F5344CB8AC3E}">
        <p14:creationId xmlns:p14="http://schemas.microsoft.com/office/powerpoint/2010/main" val="1356899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785801"/>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ВЫ СОГЛАСНЫ С ДАННЫМИ ПРАВИЛАМИ </a:t>
            </a:r>
            <a:r>
              <a:rPr lang="en-US" sz="2800" b="1" dirty="0" smtClean="0">
                <a:solidFill>
                  <a:srgbClr val="002060"/>
                </a:solidFill>
                <a:latin typeface="Arial Narrow" pitchFamily="34" charset="0"/>
              </a:rPr>
              <a:t>?</a:t>
            </a:r>
            <a:endParaRPr lang="ru-RU" sz="2800" b="1" dirty="0" smtClean="0">
              <a:solidFill>
                <a:srgbClr val="002060"/>
              </a:solidFill>
              <a:latin typeface="Arial Narrow" pitchFamily="34" charset="0"/>
            </a:endParaRPr>
          </a:p>
        </p:txBody>
      </p:sp>
      <p:sp>
        <p:nvSpPr>
          <p:cNvPr id="4" name="Содержимое 3"/>
          <p:cNvSpPr>
            <a:spLocks noGrp="1"/>
          </p:cNvSpPr>
          <p:nvPr>
            <p:ph idx="1"/>
          </p:nvPr>
        </p:nvSpPr>
        <p:spPr>
          <a:xfrm>
            <a:off x="0" y="2428868"/>
            <a:ext cx="9144000" cy="2714645"/>
          </a:xfrm>
        </p:spPr>
        <p:txBody>
          <a:bodyPr/>
          <a:lstStyle/>
          <a:p>
            <a:pPr marL="513021" indent="-347579" algn="ctr">
              <a:spcBef>
                <a:spcPts val="957"/>
              </a:spcBef>
              <a:spcAft>
                <a:spcPts val="957"/>
              </a:spcAft>
              <a:buClr>
                <a:srgbClr val="C00000"/>
              </a:buClr>
              <a:buSzPct val="80000"/>
            </a:pPr>
            <a:r>
              <a:rPr lang="ru-RU" sz="3200" dirty="0" smtClean="0">
                <a:solidFill>
                  <a:schemeClr val="tx1"/>
                </a:solidFill>
              </a:rPr>
              <a:t>Поставьте знак </a:t>
            </a:r>
            <a:r>
              <a:rPr lang="ru-RU" sz="4400" b="1" dirty="0" smtClean="0">
                <a:solidFill>
                  <a:srgbClr val="FF0000"/>
                </a:solidFill>
              </a:rPr>
              <a:t>+</a:t>
            </a:r>
            <a:r>
              <a:rPr lang="ru-RU" sz="3200" b="1" dirty="0" smtClean="0">
                <a:solidFill>
                  <a:srgbClr val="FF0000"/>
                </a:solidFill>
              </a:rPr>
              <a:t> в Чате</a:t>
            </a:r>
            <a:r>
              <a:rPr lang="ru-RU" sz="3200" dirty="0" smtClean="0">
                <a:solidFill>
                  <a:schemeClr val="tx1"/>
                </a:solidFill>
              </a:rPr>
              <a:t>, если вы согласны с данными правилами и обязуетесь их выполнять во время ВСЕГО прямого эфира</a:t>
            </a:r>
          </a:p>
        </p:txBody>
      </p:sp>
      <p:pic>
        <p:nvPicPr>
          <p:cNvPr id="5" name="Рисунок 4" descr="стикер_желтый_мини.png"/>
          <p:cNvPicPr>
            <a:picLocks noChangeAspect="1"/>
          </p:cNvPicPr>
          <p:nvPr/>
        </p:nvPicPr>
        <p:blipFill>
          <a:blip r:embed="rId3"/>
          <a:stretch>
            <a:fillRect/>
          </a:stretch>
        </p:blipFill>
        <p:spPr>
          <a:xfrm>
            <a:off x="7870209" y="5357828"/>
            <a:ext cx="1273796" cy="1357320"/>
          </a:xfrm>
          <a:prstGeom prst="rect">
            <a:avLst/>
          </a:prstGeom>
        </p:spPr>
      </p:pic>
      <p:sp>
        <p:nvSpPr>
          <p:cNvPr id="6" name="TextBox 5"/>
          <p:cNvSpPr txBox="1"/>
          <p:nvPr/>
        </p:nvSpPr>
        <p:spPr>
          <a:xfrm>
            <a:off x="8021710" y="5786466"/>
            <a:ext cx="1122294" cy="642278"/>
          </a:xfrm>
          <a:prstGeom prst="rect">
            <a:avLst/>
          </a:prstGeom>
          <a:noFill/>
        </p:spPr>
        <p:txBody>
          <a:bodyPr wrap="square" lIns="87424" tIns="43713" rIns="87424" bIns="43713" rtlCol="0" anchor="ctr" anchorCtr="0">
            <a:spAutoFit/>
            <a:scene3d>
              <a:camera prst="orthographicFront">
                <a:rot lat="0" lon="0" rev="900000"/>
              </a:camera>
              <a:lightRig rig="threePt" dir="t"/>
            </a:scene3d>
          </a:bodyPr>
          <a:lstStyle/>
          <a:p>
            <a:pPr algn="ctr" defTabSz="655695"/>
            <a:r>
              <a:rPr lang="ru-RU" sz="1200" dirty="0" smtClean="0">
                <a:solidFill>
                  <a:srgbClr val="002060"/>
                </a:solidFill>
                <a:latin typeface="Candara" pitchFamily="34" charset="0"/>
              </a:rPr>
              <a:t>ГОДОВАЯ </a:t>
            </a:r>
          </a:p>
          <a:p>
            <a:pPr algn="ctr" defTabSz="655695"/>
            <a:r>
              <a:rPr lang="ru-RU" sz="1200" dirty="0" smtClean="0">
                <a:solidFill>
                  <a:srgbClr val="002060"/>
                </a:solidFill>
                <a:latin typeface="Candara" pitchFamily="34" charset="0"/>
              </a:rPr>
              <a:t>ОТЧЕТНОСТЬ </a:t>
            </a:r>
          </a:p>
          <a:p>
            <a:pPr algn="ctr" defTabSz="655695"/>
            <a:r>
              <a:rPr lang="ru-RU" sz="1200" dirty="0" smtClean="0">
                <a:solidFill>
                  <a:srgbClr val="002060"/>
                </a:solidFill>
                <a:latin typeface="Candara" pitchFamily="34" charset="0"/>
              </a:rPr>
              <a:t>2017</a:t>
            </a:r>
          </a:p>
        </p:txBody>
      </p:sp>
    </p:spTree>
    <p:extLst>
      <p:ext uri="{BB962C8B-B14F-4D97-AF65-F5344CB8AC3E}">
        <p14:creationId xmlns:p14="http://schemas.microsoft.com/office/powerpoint/2010/main" val="6316628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КАК ОФОРМИТЬ ЗАЯВКУ</a:t>
            </a:r>
          </a:p>
        </p:txBody>
      </p:sp>
      <p:sp>
        <p:nvSpPr>
          <p:cNvPr id="7" name="TextBox 6"/>
          <p:cNvSpPr txBox="1"/>
          <p:nvPr/>
        </p:nvSpPr>
        <p:spPr>
          <a:xfrm>
            <a:off x="0" y="1928012"/>
            <a:ext cx="2907271" cy="2062103"/>
          </a:xfrm>
          <a:prstGeom prst="rect">
            <a:avLst/>
          </a:prstGeom>
          <a:solidFill>
            <a:schemeClr val="accent1">
              <a:lumMod val="20000"/>
              <a:lumOff val="80000"/>
            </a:schemeClr>
          </a:solidFill>
        </p:spPr>
        <p:txBody>
          <a:bodyPr wrap="square" rtlCol="0">
            <a:spAutoFit/>
          </a:bodyPr>
          <a:lstStyle/>
          <a:p>
            <a:pPr algn="ctr"/>
            <a:r>
              <a:rPr lang="ru-RU" sz="2200" strike="sngStrike" dirty="0" smtClean="0">
                <a:solidFill>
                  <a:schemeClr val="bg1">
                    <a:lumMod val="50000"/>
                  </a:schemeClr>
                </a:solidFill>
              </a:rPr>
              <a:t>13 900 </a:t>
            </a:r>
            <a:r>
              <a:rPr lang="ru-RU" sz="2200" dirty="0" smtClean="0">
                <a:solidFill>
                  <a:srgbClr val="FF0000"/>
                </a:solidFill>
              </a:rPr>
              <a:t> </a:t>
            </a:r>
            <a:r>
              <a:rPr lang="ru-RU" sz="2800" b="1" dirty="0" smtClean="0">
                <a:solidFill>
                  <a:srgbClr val="FF0000"/>
                </a:solidFill>
              </a:rPr>
              <a:t>9 900 руб. </a:t>
            </a:r>
            <a:r>
              <a:rPr lang="ru-RU" sz="2200" dirty="0" smtClean="0">
                <a:solidFill>
                  <a:srgbClr val="FF0000"/>
                </a:solidFill>
              </a:rPr>
              <a:t/>
            </a:r>
            <a:br>
              <a:rPr lang="ru-RU" sz="2200" dirty="0" smtClean="0">
                <a:solidFill>
                  <a:srgbClr val="FF0000"/>
                </a:solidFill>
              </a:rPr>
            </a:br>
            <a:r>
              <a:rPr lang="ru-RU" sz="2000" b="1" dirty="0" smtClean="0"/>
              <a:t>Комплект</a:t>
            </a:r>
            <a:r>
              <a:rPr lang="en-US" sz="2000" b="1" dirty="0" smtClean="0"/>
              <a:t>:</a:t>
            </a:r>
            <a:r>
              <a:rPr lang="ru-RU" sz="2000" dirty="0" smtClean="0">
                <a:solidFill>
                  <a:srgbClr val="FF0000"/>
                </a:solidFill>
              </a:rPr>
              <a:t/>
            </a:r>
            <a:br>
              <a:rPr lang="ru-RU" sz="2000" dirty="0" smtClean="0">
                <a:solidFill>
                  <a:srgbClr val="FF0000"/>
                </a:solidFill>
              </a:rPr>
            </a:br>
            <a:r>
              <a:rPr lang="ru-RU" sz="2000" dirty="0" smtClean="0"/>
              <a:t>Отчётность 2017 +</a:t>
            </a:r>
            <a:br>
              <a:rPr lang="ru-RU" sz="2000" dirty="0" smtClean="0"/>
            </a:br>
            <a:r>
              <a:rPr lang="ru-RU" sz="2000" dirty="0" smtClean="0"/>
              <a:t> БухЭксперт8 - Рубрикатор БУХ 3</a:t>
            </a:r>
            <a:br>
              <a:rPr lang="ru-RU" sz="2000" dirty="0" smtClean="0"/>
            </a:br>
            <a:r>
              <a:rPr lang="ru-RU" sz="2000" dirty="0" smtClean="0"/>
              <a:t>до 31.03.2018</a:t>
            </a:r>
            <a:endParaRPr lang="ru-RU" sz="2000" dirty="0"/>
          </a:p>
        </p:txBody>
      </p:sp>
      <p:pic>
        <p:nvPicPr>
          <p:cNvPr id="10" name="Picture 2" descr="D:\YandexDisk\0. БухЭксперт8\02. Дизайн\13. Эмблемы Сов для Оли слайды\logo-600x600-3.png"/>
          <p:cNvPicPr>
            <a:picLocks noChangeAspect="1" noChangeArrowheads="1"/>
          </p:cNvPicPr>
          <p:nvPr/>
        </p:nvPicPr>
        <p:blipFill>
          <a:blip r:embed="rId3"/>
          <a:srcRect/>
          <a:stretch>
            <a:fillRect/>
          </a:stretch>
        </p:blipFill>
        <p:spPr bwMode="auto">
          <a:xfrm>
            <a:off x="3143240" y="1285860"/>
            <a:ext cx="2817794" cy="2817794"/>
          </a:xfrm>
          <a:prstGeom prst="rect">
            <a:avLst/>
          </a:prstGeom>
          <a:noFill/>
        </p:spPr>
      </p:pic>
      <p:sp>
        <p:nvSpPr>
          <p:cNvPr id="11" name="TextBox 10"/>
          <p:cNvSpPr txBox="1"/>
          <p:nvPr/>
        </p:nvSpPr>
        <p:spPr>
          <a:xfrm>
            <a:off x="6236761" y="1928012"/>
            <a:ext cx="2907271" cy="2062103"/>
          </a:xfrm>
          <a:prstGeom prst="rect">
            <a:avLst/>
          </a:prstGeom>
          <a:solidFill>
            <a:schemeClr val="accent6">
              <a:lumMod val="20000"/>
              <a:lumOff val="80000"/>
            </a:schemeClr>
          </a:solidFill>
        </p:spPr>
        <p:txBody>
          <a:bodyPr wrap="square" rtlCol="0">
            <a:spAutoFit/>
          </a:bodyPr>
          <a:lstStyle/>
          <a:p>
            <a:pPr algn="ctr"/>
            <a:r>
              <a:rPr lang="ru-RU" sz="2200" strike="sngStrike" dirty="0" smtClean="0">
                <a:solidFill>
                  <a:schemeClr val="bg1">
                    <a:lumMod val="50000"/>
                  </a:schemeClr>
                </a:solidFill>
              </a:rPr>
              <a:t>13 900 </a:t>
            </a:r>
            <a:r>
              <a:rPr lang="ru-RU" sz="2200" dirty="0" smtClean="0">
                <a:solidFill>
                  <a:srgbClr val="FF0000"/>
                </a:solidFill>
              </a:rPr>
              <a:t> </a:t>
            </a:r>
            <a:r>
              <a:rPr lang="ru-RU" sz="2800" b="1" dirty="0" smtClean="0">
                <a:solidFill>
                  <a:srgbClr val="FF0000"/>
                </a:solidFill>
              </a:rPr>
              <a:t>9 900 руб. </a:t>
            </a:r>
            <a:r>
              <a:rPr lang="ru-RU" sz="2200" dirty="0" smtClean="0">
                <a:solidFill>
                  <a:srgbClr val="FF0000"/>
                </a:solidFill>
              </a:rPr>
              <a:t/>
            </a:r>
            <a:br>
              <a:rPr lang="ru-RU" sz="2200" dirty="0" smtClean="0">
                <a:solidFill>
                  <a:srgbClr val="FF0000"/>
                </a:solidFill>
              </a:rPr>
            </a:br>
            <a:r>
              <a:rPr lang="ru-RU" sz="2000" b="1" dirty="0" smtClean="0"/>
              <a:t>Комплект</a:t>
            </a:r>
            <a:r>
              <a:rPr lang="en-US" sz="2000" b="1" dirty="0" smtClean="0"/>
              <a:t>:</a:t>
            </a:r>
            <a:r>
              <a:rPr lang="ru-RU" sz="2000" dirty="0" smtClean="0"/>
              <a:t/>
            </a:r>
            <a:br>
              <a:rPr lang="ru-RU" sz="2000" dirty="0" smtClean="0"/>
            </a:br>
            <a:r>
              <a:rPr lang="ru-RU" sz="2000" dirty="0" smtClean="0"/>
              <a:t> Отчётность 2017 +</a:t>
            </a:r>
            <a:br>
              <a:rPr lang="ru-RU" sz="2000" dirty="0" smtClean="0"/>
            </a:br>
            <a:r>
              <a:rPr lang="ru-RU" sz="2000" dirty="0" smtClean="0"/>
              <a:t> БухЭксперт8 - Рубрикатор ЗУП 3</a:t>
            </a:r>
            <a:br>
              <a:rPr lang="ru-RU" sz="2000" dirty="0" smtClean="0"/>
            </a:br>
            <a:r>
              <a:rPr lang="ru-RU" sz="2000" dirty="0" smtClean="0"/>
              <a:t>до 31.03.2018</a:t>
            </a:r>
            <a:endParaRPr lang="ru-RU" sz="2000" dirty="0"/>
          </a:p>
        </p:txBody>
      </p:sp>
      <p:sp>
        <p:nvSpPr>
          <p:cNvPr id="12" name="TextBox 11"/>
          <p:cNvSpPr txBox="1"/>
          <p:nvPr/>
        </p:nvSpPr>
        <p:spPr>
          <a:xfrm>
            <a:off x="2500298" y="3429000"/>
            <a:ext cx="3929090" cy="2431435"/>
          </a:xfrm>
          <a:prstGeom prst="rect">
            <a:avLst/>
          </a:prstGeom>
          <a:solidFill>
            <a:schemeClr val="accent4">
              <a:lumMod val="20000"/>
              <a:lumOff val="80000"/>
            </a:schemeClr>
          </a:solidFill>
        </p:spPr>
        <p:txBody>
          <a:bodyPr wrap="square" rtlCol="0">
            <a:spAutoFit/>
          </a:bodyPr>
          <a:lstStyle/>
          <a:p>
            <a:pPr algn="ctr"/>
            <a:r>
              <a:rPr lang="ru-RU" sz="2200" strike="sngStrike" dirty="0" smtClean="0">
                <a:solidFill>
                  <a:schemeClr val="bg1">
                    <a:lumMod val="50000"/>
                  </a:schemeClr>
                </a:solidFill>
              </a:rPr>
              <a:t>27 800 </a:t>
            </a:r>
            <a:r>
              <a:rPr lang="ru-RU" sz="2200" dirty="0" smtClean="0">
                <a:solidFill>
                  <a:srgbClr val="FF0000"/>
                </a:solidFill>
              </a:rPr>
              <a:t> </a:t>
            </a:r>
            <a:r>
              <a:rPr lang="ru-RU" sz="3200" b="1" dirty="0" smtClean="0">
                <a:solidFill>
                  <a:srgbClr val="FF0000"/>
                </a:solidFill>
              </a:rPr>
              <a:t>13 900 руб. </a:t>
            </a:r>
            <a:r>
              <a:rPr lang="ru-RU" sz="2200" dirty="0" smtClean="0">
                <a:solidFill>
                  <a:srgbClr val="FF0000"/>
                </a:solidFill>
              </a:rPr>
              <a:t/>
            </a:r>
            <a:br>
              <a:rPr lang="ru-RU" sz="2200" dirty="0" smtClean="0">
                <a:solidFill>
                  <a:srgbClr val="FF0000"/>
                </a:solidFill>
              </a:rPr>
            </a:br>
            <a:r>
              <a:rPr lang="ru-RU" sz="2400" b="1" dirty="0" smtClean="0"/>
              <a:t>Комплект</a:t>
            </a:r>
            <a:r>
              <a:rPr lang="en-US" sz="2400" b="1" dirty="0" smtClean="0"/>
              <a:t>:</a:t>
            </a:r>
            <a:r>
              <a:rPr lang="ru-RU" sz="2400" dirty="0" smtClean="0"/>
              <a:t/>
            </a:r>
            <a:br>
              <a:rPr lang="ru-RU" sz="2400" dirty="0" smtClean="0"/>
            </a:br>
            <a:r>
              <a:rPr lang="ru-RU" sz="2400" dirty="0" smtClean="0"/>
              <a:t> Отчётность 2017 + </a:t>
            </a:r>
          </a:p>
          <a:p>
            <a:pPr algn="ctr"/>
            <a:r>
              <a:rPr lang="ru-RU" sz="2400" dirty="0" smtClean="0"/>
              <a:t>БухЭксперт8 - Рубрикатор БУХ 3 и ЗУП 3</a:t>
            </a:r>
            <a:br>
              <a:rPr lang="ru-RU" sz="2400" dirty="0" smtClean="0"/>
            </a:br>
            <a:r>
              <a:rPr lang="ru-RU" sz="2400" dirty="0" smtClean="0"/>
              <a:t> до 31.03.2018</a:t>
            </a:r>
            <a:endParaRPr lang="ru-RU" sz="2400" dirty="0"/>
          </a:p>
        </p:txBody>
      </p:sp>
      <p:sp>
        <p:nvSpPr>
          <p:cNvPr id="13" name="TextBox 12"/>
          <p:cNvSpPr txBox="1"/>
          <p:nvPr/>
        </p:nvSpPr>
        <p:spPr>
          <a:xfrm>
            <a:off x="142844" y="6017145"/>
            <a:ext cx="8786874" cy="769441"/>
          </a:xfrm>
          <a:prstGeom prst="rect">
            <a:avLst/>
          </a:prstGeom>
          <a:solidFill>
            <a:schemeClr val="bg1"/>
          </a:solidFill>
        </p:spPr>
        <p:txBody>
          <a:bodyPr wrap="square" rtlCol="0">
            <a:spAutoFit/>
          </a:bodyPr>
          <a:lstStyle/>
          <a:p>
            <a:pPr algn="ctr"/>
            <a:r>
              <a:rPr lang="ru-RU" sz="2200" dirty="0" smtClean="0">
                <a:solidFill>
                  <a:srgbClr val="FF0000"/>
                </a:solidFill>
                <a:latin typeface="Arial Narrow" pitchFamily="34" charset="0"/>
              </a:rPr>
              <a:t>ПЕРЕХОДИТЕ ПО ССЫЛКЕ ИЗ ЧАТА И ЗАФИКСИРУЙТЕ СТОИМОСТЬ </a:t>
            </a:r>
            <a:r>
              <a:rPr lang="ru-RU" sz="2200" dirty="0" smtClean="0">
                <a:latin typeface="Arial Narrow" pitchFamily="34" charset="0"/>
              </a:rPr>
              <a:t>УЧАСТИЯ ДО КОНЦА ПРЯМОГО ЭФИРА ОТ ИМЕНИ ЮР. или ФИЗ. лица</a:t>
            </a:r>
            <a:endParaRPr lang="ru-RU" sz="2200" dirty="0">
              <a:latin typeface="Arial Narrow" pitchFamily="34" charset="0"/>
            </a:endParaRPr>
          </a:p>
        </p:txBody>
      </p:sp>
    </p:spTree>
    <p:extLst>
      <p:ext uri="{BB962C8B-B14F-4D97-AF65-F5344CB8AC3E}">
        <p14:creationId xmlns:p14="http://schemas.microsoft.com/office/powerpoint/2010/main" val="12946353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ДОПЛАТА ЗА ПОДПИСКУ НА БЭ8  РУБРИКАТОР БУХ 3</a:t>
            </a:r>
          </a:p>
        </p:txBody>
      </p:sp>
      <p:sp>
        <p:nvSpPr>
          <p:cNvPr id="6" name="Содержимое 3"/>
          <p:cNvSpPr txBox="1">
            <a:spLocks/>
          </p:cNvSpPr>
          <p:nvPr/>
        </p:nvSpPr>
        <p:spPr>
          <a:xfrm>
            <a:off x="0" y="1857364"/>
            <a:ext cx="9144000" cy="3714777"/>
          </a:xfrm>
          <a:prstGeom prst="rect">
            <a:avLst/>
          </a:prstGeom>
        </p:spPr>
        <p:txBody>
          <a:bodyPr vert="horz" lIns="87424" tIns="43713" rIns="87424" bIns="43713" rtlCol="0">
            <a:noAutofit/>
          </a:bodyPr>
          <a:lstStyle/>
          <a:p>
            <a:pPr marL="0" marR="0" lvl="0" indent="0" algn="ctr" defTabSz="874262"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ru-RU" altLang="ru-RU" sz="3200" b="1" i="0" u="none" strike="noStrike" kern="1200" cap="none" spc="0" normalizeH="0" baseline="0" noProof="0" dirty="0" smtClean="0">
                <a:ln>
                  <a:noFill/>
                </a:ln>
                <a:solidFill>
                  <a:srgbClr val="FF0000"/>
                </a:solidFill>
                <a:effectLst/>
                <a:uLnTx/>
                <a:uFillTx/>
                <a:latin typeface="Arial Narrow" pitchFamily="34" charset="0"/>
                <a:ea typeface="+mn-ea"/>
                <a:cs typeface="+mn-cs"/>
              </a:rPr>
              <a:t> Если вы уже приобрели ранее</a:t>
            </a:r>
            <a:br>
              <a:rPr kumimoji="0" lang="ru-RU" altLang="ru-RU" sz="3200" b="1" i="0" u="none" strike="noStrike" kern="1200" cap="none" spc="0" normalizeH="0" baseline="0" noProof="0" dirty="0" smtClean="0">
                <a:ln>
                  <a:noFill/>
                </a:ln>
                <a:solidFill>
                  <a:srgbClr val="FF0000"/>
                </a:solidFill>
                <a:effectLst/>
                <a:uLnTx/>
                <a:uFillTx/>
                <a:latin typeface="Arial Narrow" pitchFamily="34" charset="0"/>
                <a:ea typeface="+mn-ea"/>
                <a:cs typeface="+mn-cs"/>
              </a:rPr>
            </a:br>
            <a:r>
              <a:rPr kumimoji="0" lang="ru-RU" altLang="ru-RU" sz="3200" b="1" i="0" u="none" strike="noStrike" kern="1200" cap="none" spc="0" normalizeH="0" baseline="0" noProof="0" dirty="0" smtClean="0">
                <a:ln>
                  <a:noFill/>
                </a:ln>
                <a:solidFill>
                  <a:srgbClr val="FF0000"/>
                </a:solidFill>
                <a:effectLst/>
                <a:uLnTx/>
                <a:uFillTx/>
                <a:latin typeface="Arial Narrow" pitchFamily="34" charset="0"/>
                <a:ea typeface="+mn-ea"/>
                <a:cs typeface="+mn-cs"/>
              </a:rPr>
              <a:t> БЭ8 ЗУП + ОТЧЁТНОСТЬ 2017 за 9 900 руб.</a:t>
            </a:r>
            <a:br>
              <a:rPr kumimoji="0" lang="ru-RU" altLang="ru-RU" sz="3200" b="1" i="0" u="none" strike="noStrike" kern="1200" cap="none" spc="0" normalizeH="0" baseline="0" noProof="0" dirty="0" smtClean="0">
                <a:ln>
                  <a:noFill/>
                </a:ln>
                <a:solidFill>
                  <a:srgbClr val="FF0000"/>
                </a:solidFill>
                <a:effectLst/>
                <a:uLnTx/>
                <a:uFillTx/>
                <a:latin typeface="Arial Narrow" pitchFamily="34" charset="0"/>
                <a:ea typeface="+mn-ea"/>
                <a:cs typeface="+mn-cs"/>
              </a:rPr>
            </a:br>
            <a:r>
              <a:rPr kumimoji="0" lang="ru-RU" altLang="ru-RU" sz="3200" i="0" u="none" strike="noStrike" kern="1200" cap="none" spc="0" normalizeH="0" baseline="0" noProof="0" dirty="0" smtClean="0">
                <a:ln>
                  <a:noFill/>
                </a:ln>
                <a:effectLst/>
                <a:uLnTx/>
                <a:uFillTx/>
                <a:latin typeface="Arial Narrow" pitchFamily="34" charset="0"/>
                <a:ea typeface="+mn-ea"/>
                <a:cs typeface="+mn-cs"/>
              </a:rPr>
              <a:t>тогда</a:t>
            </a:r>
            <a:r>
              <a:rPr kumimoji="0" lang="ru-RU" altLang="ru-RU" sz="3200" i="0" u="none" strike="noStrike" kern="1200" cap="none" spc="0" normalizeH="0" noProof="0" dirty="0" smtClean="0">
                <a:ln>
                  <a:noFill/>
                </a:ln>
                <a:effectLst/>
                <a:uLnTx/>
                <a:uFillTx/>
                <a:latin typeface="Arial Narrow" pitchFamily="34" charset="0"/>
                <a:ea typeface="+mn-ea"/>
                <a:cs typeface="+mn-cs"/>
              </a:rPr>
              <a:t> вы можете доплатить разницу</a:t>
            </a:r>
            <a:br>
              <a:rPr kumimoji="0" lang="ru-RU" altLang="ru-RU" sz="3200" i="0" u="none" strike="noStrike" kern="1200" cap="none" spc="0" normalizeH="0" noProof="0" dirty="0" smtClean="0">
                <a:ln>
                  <a:noFill/>
                </a:ln>
                <a:effectLst/>
                <a:uLnTx/>
                <a:uFillTx/>
                <a:latin typeface="Arial Narrow" pitchFamily="34" charset="0"/>
                <a:ea typeface="+mn-ea"/>
                <a:cs typeface="+mn-cs"/>
              </a:rPr>
            </a:br>
            <a:r>
              <a:rPr kumimoji="0" lang="ru-RU" altLang="ru-RU" sz="3200" b="1" i="0" u="none" strike="noStrike" kern="1200" cap="none" spc="0" normalizeH="0" noProof="0" dirty="0" smtClean="0">
                <a:ln>
                  <a:noFill/>
                </a:ln>
                <a:effectLst/>
                <a:uLnTx/>
                <a:uFillTx/>
                <a:latin typeface="Arial Narrow" pitchFamily="34" charset="0"/>
                <a:ea typeface="+mn-ea"/>
                <a:cs typeface="+mn-cs"/>
              </a:rPr>
              <a:t>в 4 000 рублей </a:t>
            </a:r>
            <a:r>
              <a:rPr kumimoji="0" lang="ru-RU" altLang="ru-RU" sz="3200" i="0" u="none" strike="noStrike" kern="1200" cap="none" spc="0" normalizeH="0" noProof="0" dirty="0" smtClean="0">
                <a:ln>
                  <a:noFill/>
                </a:ln>
                <a:effectLst/>
                <a:uLnTx/>
                <a:uFillTx/>
                <a:latin typeface="Arial Narrow" pitchFamily="34" charset="0"/>
                <a:ea typeface="+mn-ea"/>
                <a:cs typeface="+mn-cs"/>
              </a:rPr>
              <a:t>и получить ещё</a:t>
            </a:r>
            <a:br>
              <a:rPr kumimoji="0" lang="ru-RU" altLang="ru-RU" sz="3200" i="0" u="none" strike="noStrike" kern="1200" cap="none" spc="0" normalizeH="0" noProof="0" dirty="0" smtClean="0">
                <a:ln>
                  <a:noFill/>
                </a:ln>
                <a:effectLst/>
                <a:uLnTx/>
                <a:uFillTx/>
                <a:latin typeface="Arial Narrow" pitchFamily="34" charset="0"/>
                <a:ea typeface="+mn-ea"/>
                <a:cs typeface="+mn-cs"/>
              </a:rPr>
            </a:br>
            <a:r>
              <a:rPr kumimoji="0" lang="ru-RU" altLang="ru-RU" sz="3200" i="0" u="none" strike="noStrike" kern="1200" cap="none" spc="0" normalizeH="0" noProof="0" dirty="0" smtClean="0">
                <a:ln>
                  <a:noFill/>
                </a:ln>
                <a:effectLst/>
                <a:uLnTx/>
                <a:uFillTx/>
                <a:latin typeface="Arial Narrow" pitchFamily="34" charset="0"/>
                <a:ea typeface="+mn-ea"/>
                <a:cs typeface="+mn-cs"/>
              </a:rPr>
              <a:t>полную подписку на БЭ8 + БУХ</a:t>
            </a:r>
            <a:br>
              <a:rPr kumimoji="0" lang="ru-RU" altLang="ru-RU" sz="3200" i="0" u="none" strike="noStrike" kern="1200" cap="none" spc="0" normalizeH="0" noProof="0" dirty="0" smtClean="0">
                <a:ln>
                  <a:noFill/>
                </a:ln>
                <a:effectLst/>
                <a:uLnTx/>
                <a:uFillTx/>
                <a:latin typeface="Arial Narrow" pitchFamily="34" charset="0"/>
                <a:ea typeface="+mn-ea"/>
                <a:cs typeface="+mn-cs"/>
              </a:rPr>
            </a:br>
            <a:r>
              <a:rPr kumimoji="0" lang="ru-RU" altLang="ru-RU" sz="3200" i="0" u="none" strike="noStrike" kern="1200" cap="none" spc="0" normalizeH="0" noProof="0" dirty="0" smtClean="0">
                <a:ln>
                  <a:noFill/>
                </a:ln>
                <a:effectLst/>
                <a:uLnTx/>
                <a:uFillTx/>
                <a:latin typeface="Arial Narrow" pitchFamily="34" charset="0"/>
                <a:ea typeface="+mn-ea"/>
                <a:cs typeface="+mn-cs"/>
              </a:rPr>
              <a:t>с 3-мя поддерживающими эфирами Климовой М.А.</a:t>
            </a:r>
          </a:p>
          <a:p>
            <a:pPr marL="0" marR="0" lvl="0" indent="0" algn="ctr" defTabSz="874262" rtl="0" eaLnBrk="0" fontAlgn="base" latinLnBrk="0" hangingPunct="0">
              <a:lnSpc>
                <a:spcPct val="100000"/>
              </a:lnSpc>
              <a:spcBef>
                <a:spcPct val="0"/>
              </a:spcBef>
              <a:spcAft>
                <a:spcPct val="0"/>
              </a:spcAft>
              <a:buClrTx/>
              <a:buSzTx/>
              <a:buFont typeface="Arial" panose="020B0604020202020204" pitchFamily="34" charset="0"/>
              <a:buNone/>
              <a:tabLst/>
              <a:defRPr/>
            </a:pPr>
            <a:endParaRPr lang="ru-RU" altLang="ru-RU" sz="3200" baseline="0" dirty="0" smtClean="0">
              <a:latin typeface="Arial Narrow" pitchFamily="34" charset="0"/>
            </a:endParaRPr>
          </a:p>
          <a:p>
            <a:pPr marL="0" marR="0" lvl="0" indent="0" algn="ctr" defTabSz="874262"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ru-RU" altLang="ru-RU" sz="3200" b="1" i="0" u="none" strike="noStrike" kern="1200" cap="none" spc="0" normalizeH="0" noProof="0" dirty="0" smtClean="0">
                <a:ln>
                  <a:noFill/>
                </a:ln>
                <a:effectLst/>
                <a:uLnTx/>
                <a:uFillTx/>
                <a:latin typeface="Arial Narrow" pitchFamily="34" charset="0"/>
                <a:ea typeface="+mn-ea"/>
                <a:cs typeface="+mn-cs"/>
              </a:rPr>
              <a:t>Напишите об этом нашим </a:t>
            </a:r>
            <a:r>
              <a:rPr kumimoji="0" lang="ru-RU" altLang="ru-RU" sz="3200" b="1" i="0" u="none" strike="noStrike" kern="1200" cap="none" spc="0" normalizeH="0" noProof="0" dirty="0" err="1" smtClean="0">
                <a:ln>
                  <a:noFill/>
                </a:ln>
                <a:effectLst/>
                <a:uLnTx/>
                <a:uFillTx/>
                <a:latin typeface="Arial Narrow" pitchFamily="34" charset="0"/>
                <a:ea typeface="+mn-ea"/>
                <a:cs typeface="+mn-cs"/>
              </a:rPr>
              <a:t>онлайн-консультантам</a:t>
            </a:r>
            <a:r>
              <a:rPr kumimoji="0" lang="ru-RU" altLang="ru-RU" sz="3200" b="1" i="0" u="none" strike="noStrike" kern="1200" cap="none" spc="0" normalizeH="0" noProof="0" dirty="0" smtClean="0">
                <a:ln>
                  <a:noFill/>
                </a:ln>
                <a:effectLst/>
                <a:uLnTx/>
                <a:uFillTx/>
                <a:latin typeface="Arial Narrow" pitchFamily="34" charset="0"/>
                <a:ea typeface="+mn-ea"/>
                <a:cs typeface="+mn-cs"/>
              </a:rPr>
              <a:t/>
            </a:r>
            <a:br>
              <a:rPr kumimoji="0" lang="ru-RU" altLang="ru-RU" sz="3200" b="1" i="0" u="none" strike="noStrike" kern="1200" cap="none" spc="0" normalizeH="0" noProof="0" dirty="0" smtClean="0">
                <a:ln>
                  <a:noFill/>
                </a:ln>
                <a:effectLst/>
                <a:uLnTx/>
                <a:uFillTx/>
                <a:latin typeface="Arial Narrow" pitchFamily="34" charset="0"/>
                <a:ea typeface="+mn-ea"/>
                <a:cs typeface="+mn-cs"/>
              </a:rPr>
            </a:br>
            <a:r>
              <a:rPr kumimoji="0" lang="ru-RU" altLang="ru-RU" sz="3200" b="1" i="0" u="none" strike="noStrike" kern="1200" cap="none" spc="0" normalizeH="0" noProof="0" dirty="0" smtClean="0">
                <a:ln>
                  <a:noFill/>
                </a:ln>
                <a:effectLst/>
                <a:uLnTx/>
                <a:uFillTx/>
                <a:latin typeface="Arial Narrow" pitchFamily="34" charset="0"/>
                <a:ea typeface="+mn-ea"/>
                <a:cs typeface="+mn-cs"/>
              </a:rPr>
              <a:t>прямо сейчас или на почту </a:t>
            </a:r>
            <a:r>
              <a:rPr kumimoji="0" lang="en-US" altLang="ru-RU" sz="3200" b="1" i="0" u="none" strike="noStrike" kern="1200" cap="none" spc="0" normalizeH="0" noProof="0" dirty="0" smtClean="0">
                <a:ln>
                  <a:noFill/>
                </a:ln>
                <a:effectLst/>
                <a:uLnTx/>
                <a:uFillTx/>
                <a:latin typeface="Arial Narrow" pitchFamily="34" charset="0"/>
                <a:ea typeface="+mn-ea"/>
                <a:cs typeface="+mn-cs"/>
              </a:rPr>
              <a:t>mail@buhexpert8.ru</a:t>
            </a:r>
            <a:endParaRPr kumimoji="0" lang="ru-RU" altLang="ru-RU" sz="3200" b="1" i="0" u="none" strike="noStrike" kern="1200" cap="none" spc="0" normalizeH="0" baseline="0" noProof="0" dirty="0" smtClean="0">
              <a:ln>
                <a:noFill/>
              </a:ln>
              <a:effectLst/>
              <a:uLnTx/>
              <a:uFillTx/>
              <a:latin typeface="Arial Narrow" pitchFamily="34" charset="0"/>
              <a:ea typeface="+mn-ea"/>
              <a:cs typeface="+mn-cs"/>
            </a:endParaRPr>
          </a:p>
        </p:txBody>
      </p:sp>
    </p:spTree>
    <p:extLst>
      <p:ext uri="{BB962C8B-B14F-4D97-AF65-F5344CB8AC3E}">
        <p14:creationId xmlns:p14="http://schemas.microsoft.com/office/powerpoint/2010/main" val="28049569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ПЕРЕДАЮ ЭФИР ЕЛЕНЕ ГРЯНИНОЙ!</a:t>
            </a:r>
          </a:p>
        </p:txBody>
      </p:sp>
      <p:sp>
        <p:nvSpPr>
          <p:cNvPr id="6" name="Содержимое 3"/>
          <p:cNvSpPr txBox="1">
            <a:spLocks/>
          </p:cNvSpPr>
          <p:nvPr/>
        </p:nvSpPr>
        <p:spPr>
          <a:xfrm>
            <a:off x="0" y="2071678"/>
            <a:ext cx="9144000" cy="3714777"/>
          </a:xfrm>
          <a:prstGeom prst="rect">
            <a:avLst/>
          </a:prstGeom>
        </p:spPr>
        <p:txBody>
          <a:bodyPr vert="horz" lIns="87424" tIns="43713" rIns="87424" bIns="43713" rtlCol="0">
            <a:noAutofit/>
          </a:bodyPr>
          <a:lstStyle/>
          <a:p>
            <a:pPr marL="0" marR="0" lvl="0" indent="0" algn="ctr" defTabSz="874262"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ru-RU" altLang="ru-RU" sz="3200" b="1" i="0" u="none" strike="noStrike" kern="1200" cap="none" spc="0" normalizeH="0" baseline="0" noProof="0" dirty="0" smtClean="0">
                <a:ln>
                  <a:noFill/>
                </a:ln>
                <a:solidFill>
                  <a:srgbClr val="FF0000"/>
                </a:solidFill>
                <a:effectLst/>
                <a:uLnTx/>
                <a:uFillTx/>
                <a:latin typeface="Arial Narrow" pitchFamily="34" charset="0"/>
                <a:ea typeface="+mn-ea"/>
                <a:cs typeface="+mn-cs"/>
              </a:rPr>
              <a:t> Не</a:t>
            </a:r>
            <a:r>
              <a:rPr kumimoji="0" lang="ru-RU" altLang="ru-RU" sz="3200" b="1" i="0" u="none" strike="noStrike" kern="1200" cap="none" spc="0" normalizeH="0" noProof="0" dirty="0" smtClean="0">
                <a:ln>
                  <a:noFill/>
                </a:ln>
                <a:solidFill>
                  <a:srgbClr val="FF0000"/>
                </a:solidFill>
                <a:effectLst/>
                <a:uLnTx/>
                <a:uFillTx/>
                <a:latin typeface="Arial Narrow" pitchFamily="34" charset="0"/>
                <a:ea typeface="+mn-ea"/>
                <a:cs typeface="+mn-cs"/>
              </a:rPr>
              <a:t> прощаюсь…!</a:t>
            </a:r>
          </a:p>
          <a:p>
            <a:pPr marL="0" marR="0" lvl="0" indent="0" algn="ctr" defTabSz="874262" rtl="0" eaLnBrk="0" fontAlgn="base" latinLnBrk="0" hangingPunct="0">
              <a:lnSpc>
                <a:spcPct val="100000"/>
              </a:lnSpc>
              <a:spcBef>
                <a:spcPct val="0"/>
              </a:spcBef>
              <a:spcAft>
                <a:spcPct val="0"/>
              </a:spcAft>
              <a:buClrTx/>
              <a:buSzTx/>
              <a:buFont typeface="Arial" panose="020B0604020202020204" pitchFamily="34" charset="0"/>
              <a:buNone/>
              <a:tabLst/>
              <a:defRPr/>
            </a:pPr>
            <a:r>
              <a:rPr lang="ru-RU" altLang="ru-RU" sz="3200" baseline="0" dirty="0" smtClean="0">
                <a:latin typeface="Arial Narrow" pitchFamily="34" charset="0"/>
              </a:rPr>
              <a:t>После Елены я буду ещё разбирать тему</a:t>
            </a:r>
          </a:p>
          <a:p>
            <a:pPr marL="0" marR="0" lvl="0" indent="0" algn="ctr" defTabSz="874262" rtl="0" eaLnBrk="0" fontAlgn="base" latinLnBrk="0" hangingPunct="0">
              <a:lnSpc>
                <a:spcPct val="100000"/>
              </a:lnSpc>
              <a:spcBef>
                <a:spcPct val="0"/>
              </a:spcBef>
              <a:spcAft>
                <a:spcPct val="0"/>
              </a:spcAft>
              <a:buClrTx/>
              <a:buSzTx/>
              <a:buFont typeface="Arial" panose="020B0604020202020204" pitchFamily="34" charset="0"/>
              <a:buNone/>
              <a:tabLst/>
              <a:defRPr/>
            </a:pPr>
            <a:r>
              <a:rPr lang="ru-RU" altLang="ru-RU" sz="3200" baseline="0" dirty="0" smtClean="0">
                <a:latin typeface="Arial Narrow" pitchFamily="34" charset="0"/>
              </a:rPr>
              <a:t>по</a:t>
            </a:r>
            <a:r>
              <a:rPr lang="ru-RU" altLang="ru-RU" sz="3200" dirty="0" smtClean="0">
                <a:latin typeface="Arial Narrow" pitchFamily="34" charset="0"/>
              </a:rPr>
              <a:t> исправлению ошибок </a:t>
            </a:r>
          </a:p>
          <a:p>
            <a:pPr marL="0" marR="0" lvl="0" indent="0" algn="ctr" defTabSz="874262" rtl="0" eaLnBrk="0" fontAlgn="base" latinLnBrk="0" hangingPunct="0">
              <a:lnSpc>
                <a:spcPct val="100000"/>
              </a:lnSpc>
              <a:spcBef>
                <a:spcPct val="0"/>
              </a:spcBef>
              <a:spcAft>
                <a:spcPct val="0"/>
              </a:spcAft>
              <a:buClrTx/>
              <a:buSzTx/>
              <a:buFont typeface="Arial" panose="020B0604020202020204" pitchFamily="34" charset="0"/>
              <a:buNone/>
              <a:tabLst/>
              <a:defRPr/>
            </a:pPr>
            <a:r>
              <a:rPr lang="ru-RU" altLang="ru-RU" sz="3200" dirty="0" smtClean="0">
                <a:latin typeface="Arial Narrow" pitchFamily="34" charset="0"/>
              </a:rPr>
              <a:t>при подготовке Годовой отчетности за 2017г.</a:t>
            </a:r>
            <a:endParaRPr kumimoji="0" lang="ru-RU" altLang="ru-RU" sz="3200" i="0" u="none" strike="noStrike" kern="1200" cap="none" spc="0" normalizeH="0" baseline="0" noProof="0" dirty="0" smtClean="0">
              <a:ln>
                <a:noFill/>
              </a:ln>
              <a:effectLst/>
              <a:uLnTx/>
              <a:uFillTx/>
              <a:latin typeface="Arial Narrow" pitchFamily="34" charset="0"/>
              <a:ea typeface="+mn-ea"/>
              <a:cs typeface="+mn-cs"/>
            </a:endParaRPr>
          </a:p>
        </p:txBody>
      </p:sp>
    </p:spTree>
    <p:extLst>
      <p:ext uri="{BB962C8B-B14F-4D97-AF65-F5344CB8AC3E}">
        <p14:creationId xmlns:p14="http://schemas.microsoft.com/office/powerpoint/2010/main" val="30731624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0" y="5444154"/>
            <a:ext cx="9144000" cy="1200329"/>
          </a:xfrm>
          <a:prstGeom prst="rect">
            <a:avLst/>
          </a:prstGeom>
          <a:blipFill>
            <a:blip r:embed="rId3" cstate="print"/>
            <a:stretch>
              <a:fillRect/>
            </a:stretch>
          </a:blipFill>
        </p:spPr>
        <p:txBody>
          <a:bodyPr vert="horz" lIns="87424" tIns="43713" rIns="87424" bIns="43713" rtlCol="0" anchor="ctr">
            <a:noAutofit/>
          </a:bodyPr>
          <a:lstStyle/>
          <a:p>
            <a:pPr algn="ctr" defTabSz="655695">
              <a:spcBef>
                <a:spcPts val="957"/>
              </a:spcBef>
              <a:spcAft>
                <a:spcPts val="957"/>
              </a:spcAft>
            </a:pPr>
            <a:r>
              <a:rPr lang="ru-RU" sz="3600" b="1" dirty="0" smtClean="0">
                <a:solidFill>
                  <a:srgbClr val="002060"/>
                </a:solidFill>
                <a:latin typeface="Arial Narrow" pitchFamily="34" charset="0"/>
              </a:rPr>
              <a:t>ПОДГОТОВКА К СОСТАВЛЕНИЮ</a:t>
            </a:r>
            <a:br>
              <a:rPr lang="ru-RU" sz="3600" b="1" dirty="0" smtClean="0">
                <a:solidFill>
                  <a:srgbClr val="002060"/>
                </a:solidFill>
                <a:latin typeface="Arial Narrow" pitchFamily="34" charset="0"/>
              </a:rPr>
            </a:br>
            <a:r>
              <a:rPr lang="ru-RU" sz="3600" b="1" dirty="0" smtClean="0">
                <a:solidFill>
                  <a:srgbClr val="002060"/>
                </a:solidFill>
                <a:latin typeface="Arial Narrow" pitchFamily="34" charset="0"/>
              </a:rPr>
              <a:t> ГОДОВОЙ ОТЧЕТНОСТИ</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9" y="620687"/>
            <a:ext cx="4176464" cy="4176465"/>
          </a:xfrm>
          <a:prstGeom prst="rect">
            <a:avLst/>
          </a:prstGeom>
        </p:spPr>
      </p:pic>
    </p:spTree>
    <p:extLst>
      <p:ext uri="{BB962C8B-B14F-4D97-AF65-F5344CB8AC3E}">
        <p14:creationId xmlns:p14="http://schemas.microsoft.com/office/powerpoint/2010/main" val="6659886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Подготовка к составлению отчетности</a:t>
            </a:r>
          </a:p>
          <a:p>
            <a:pPr lvl="0" defTabSz="685800">
              <a:defRPr/>
            </a:pPr>
            <a:r>
              <a:rPr lang="ru-RU" sz="2800" b="1" dirty="0" smtClean="0">
                <a:solidFill>
                  <a:srgbClr val="002060"/>
                </a:solidFill>
                <a:latin typeface="Arial Narrow" pitchFamily="34" charset="0"/>
              </a:rPr>
              <a:t>Краткий план по подготовке к составлению отчетности</a:t>
            </a:r>
          </a:p>
        </p:txBody>
      </p:sp>
      <p:sp>
        <p:nvSpPr>
          <p:cNvPr id="4" name="Содержимое 3"/>
          <p:cNvSpPr>
            <a:spLocks noGrp="1"/>
          </p:cNvSpPr>
          <p:nvPr>
            <p:ph idx="1"/>
          </p:nvPr>
        </p:nvSpPr>
        <p:spPr>
          <a:xfrm>
            <a:off x="-2458" y="1541247"/>
            <a:ext cx="9144000" cy="5143536"/>
          </a:xfrm>
        </p:spPr>
        <p:txBody>
          <a:bodyPr/>
          <a:lstStyle/>
          <a:p>
            <a:pPr marL="514800" indent="-349200">
              <a:spcBef>
                <a:spcPts val="400"/>
              </a:spcBef>
              <a:spcAft>
                <a:spcPts val="400"/>
              </a:spcAft>
              <a:buClr>
                <a:srgbClr val="C00000"/>
              </a:buClr>
              <a:buSzPct val="80000"/>
              <a:buFont typeface="Wingdings 3" pitchFamily="18" charset="2"/>
              <a:buChar char="´"/>
            </a:pPr>
            <a:r>
              <a:rPr lang="ru-RU" sz="2800" dirty="0" smtClean="0">
                <a:solidFill>
                  <a:srgbClr val="292929"/>
                </a:solidFill>
              </a:rPr>
              <a:t>провести инвентаризацию </a:t>
            </a:r>
          </a:p>
          <a:p>
            <a:pPr marL="514800" indent="-349200">
              <a:spcBef>
                <a:spcPts val="400"/>
              </a:spcBef>
              <a:spcAft>
                <a:spcPts val="400"/>
              </a:spcAft>
              <a:buClr>
                <a:srgbClr val="C00000"/>
              </a:buClr>
              <a:buSzPct val="80000"/>
              <a:buFont typeface="Wingdings 3" pitchFamily="18" charset="2"/>
              <a:buChar char="´"/>
            </a:pPr>
            <a:r>
              <a:rPr lang="ru-RU" sz="2800" dirty="0" smtClean="0">
                <a:solidFill>
                  <a:srgbClr val="292929"/>
                </a:solidFill>
              </a:rPr>
              <a:t>внести исправления в учет (если таковые присутствовали) </a:t>
            </a:r>
          </a:p>
          <a:p>
            <a:pPr marL="514800" indent="-349200">
              <a:spcBef>
                <a:spcPts val="400"/>
              </a:spcBef>
              <a:spcAft>
                <a:spcPts val="400"/>
              </a:spcAft>
              <a:buClr>
                <a:srgbClr val="C00000"/>
              </a:buClr>
              <a:buSzPct val="80000"/>
              <a:buFont typeface="Wingdings 3" pitchFamily="18" charset="2"/>
              <a:buChar char="´"/>
            </a:pPr>
            <a:r>
              <a:rPr lang="ru-RU" sz="2800" dirty="0" smtClean="0">
                <a:solidFill>
                  <a:srgbClr val="292929"/>
                </a:solidFill>
              </a:rPr>
              <a:t>осуществить реформацию баланса </a:t>
            </a:r>
          </a:p>
          <a:p>
            <a:pPr marL="514800" indent="-349200">
              <a:spcBef>
                <a:spcPts val="400"/>
              </a:spcBef>
              <a:spcAft>
                <a:spcPts val="400"/>
              </a:spcAft>
              <a:buClr>
                <a:srgbClr val="C00000"/>
              </a:buClr>
              <a:buSzPct val="80000"/>
              <a:buFont typeface="Wingdings 3" pitchFamily="18" charset="2"/>
              <a:buChar char="´"/>
            </a:pPr>
            <a:r>
              <a:rPr lang="ru-RU" sz="2800" dirty="0" smtClean="0">
                <a:solidFill>
                  <a:srgbClr val="292929"/>
                </a:solidFill>
              </a:rPr>
              <a:t>провести анализ ОСВ</a:t>
            </a:r>
          </a:p>
        </p:txBody>
      </p:sp>
    </p:spTree>
    <p:extLst>
      <p:ext uri="{BB962C8B-B14F-4D97-AF65-F5344CB8AC3E}">
        <p14:creationId xmlns:p14="http://schemas.microsoft.com/office/powerpoint/2010/main" val="38871897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0" y="5444154"/>
            <a:ext cx="9144000" cy="1200329"/>
          </a:xfrm>
          <a:prstGeom prst="rect">
            <a:avLst/>
          </a:prstGeom>
          <a:blipFill>
            <a:blip r:embed="rId3" cstate="print"/>
            <a:stretch>
              <a:fillRect/>
            </a:stretch>
          </a:blipFill>
        </p:spPr>
        <p:txBody>
          <a:bodyPr vert="horz" lIns="87424" tIns="43713" rIns="87424" bIns="43713" rtlCol="0" anchor="ctr">
            <a:noAutofit/>
          </a:bodyPr>
          <a:lstStyle/>
          <a:p>
            <a:pPr algn="ctr" defTabSz="655695">
              <a:spcBef>
                <a:spcPts val="957"/>
              </a:spcBef>
              <a:spcAft>
                <a:spcPts val="957"/>
              </a:spcAft>
            </a:pPr>
            <a:r>
              <a:rPr lang="ru-RU" sz="3600" b="1" dirty="0" smtClean="0">
                <a:solidFill>
                  <a:srgbClr val="002060"/>
                </a:solidFill>
                <a:latin typeface="Arial Narrow" pitchFamily="34" charset="0"/>
              </a:rPr>
              <a:t>Обнаружение ошибок при инвентаризации</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9" y="620687"/>
            <a:ext cx="4176464" cy="4176465"/>
          </a:xfrm>
          <a:prstGeom prst="rect">
            <a:avLst/>
          </a:prstGeom>
        </p:spPr>
      </p:pic>
    </p:spTree>
    <p:extLst>
      <p:ext uri="{BB962C8B-B14F-4D97-AF65-F5344CB8AC3E}">
        <p14:creationId xmlns:p14="http://schemas.microsoft.com/office/powerpoint/2010/main" val="9740746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Обнаружение ошибок при инвентаризации</a:t>
            </a:r>
          </a:p>
          <a:p>
            <a:pPr lvl="0" defTabSz="685800">
              <a:defRPr/>
            </a:pPr>
            <a:r>
              <a:rPr lang="ru-RU" sz="2800" b="1" dirty="0" smtClean="0">
                <a:solidFill>
                  <a:srgbClr val="002060"/>
                </a:solidFill>
                <a:latin typeface="Arial Narrow" pitchFamily="34" charset="0"/>
              </a:rPr>
              <a:t>Инвентаризация </a:t>
            </a:r>
          </a:p>
        </p:txBody>
      </p:sp>
      <p:sp>
        <p:nvSpPr>
          <p:cNvPr id="4" name="Содержимое 3"/>
          <p:cNvSpPr>
            <a:spLocks noGrp="1"/>
          </p:cNvSpPr>
          <p:nvPr>
            <p:ph idx="1"/>
          </p:nvPr>
        </p:nvSpPr>
        <p:spPr>
          <a:xfrm>
            <a:off x="-2458" y="1541247"/>
            <a:ext cx="9144000" cy="5143536"/>
          </a:xfrm>
        </p:spPr>
        <p:txBody>
          <a:bodyPr/>
          <a:lstStyle/>
          <a:p>
            <a:pPr>
              <a:spcBef>
                <a:spcPts val="400"/>
              </a:spcBef>
              <a:spcAft>
                <a:spcPts val="400"/>
              </a:spcAft>
              <a:buClr>
                <a:srgbClr val="C00000"/>
              </a:buClr>
              <a:buSzPct val="80000"/>
            </a:pPr>
            <a:r>
              <a:rPr lang="ru-RU" sz="2800" dirty="0" smtClean="0">
                <a:solidFill>
                  <a:srgbClr val="292929"/>
                </a:solidFill>
              </a:rPr>
              <a:t>Обязательная инвентаризация (п. 27 Положения по ведению БУ и О):</a:t>
            </a:r>
          </a:p>
          <a:p>
            <a:pPr marL="514800" indent="-349200">
              <a:spcBef>
                <a:spcPts val="400"/>
              </a:spcBef>
              <a:spcAft>
                <a:spcPts val="400"/>
              </a:spcAft>
              <a:buClr>
                <a:srgbClr val="C00000"/>
              </a:buClr>
              <a:buSzPct val="80000"/>
              <a:buFont typeface="Wingdings 3" pitchFamily="18" charset="2"/>
              <a:buChar char="´"/>
            </a:pPr>
            <a:r>
              <a:rPr lang="ru-RU" sz="2800" dirty="0" smtClean="0">
                <a:solidFill>
                  <a:srgbClr val="292929"/>
                </a:solidFill>
              </a:rPr>
              <a:t>передача имущества в аренду, выкуп, продажа</a:t>
            </a:r>
          </a:p>
          <a:p>
            <a:pPr marL="514800" indent="-349200">
              <a:spcBef>
                <a:spcPts val="400"/>
              </a:spcBef>
              <a:spcAft>
                <a:spcPts val="400"/>
              </a:spcAft>
              <a:buClr>
                <a:srgbClr val="C00000"/>
              </a:buClr>
              <a:buSzPct val="80000"/>
              <a:buFont typeface="Wingdings 3" pitchFamily="18" charset="2"/>
              <a:buChar char="´"/>
            </a:pPr>
            <a:r>
              <a:rPr lang="ru-RU" sz="2800" dirty="0" smtClean="0">
                <a:solidFill>
                  <a:srgbClr val="292929"/>
                </a:solidFill>
              </a:rPr>
              <a:t>составление годовой бухгалтерской отчетности (по ОС инвентаризация проводится раз в 3 года) </a:t>
            </a:r>
          </a:p>
          <a:p>
            <a:pPr marL="514800" indent="-349200">
              <a:spcBef>
                <a:spcPts val="400"/>
              </a:spcBef>
              <a:spcAft>
                <a:spcPts val="400"/>
              </a:spcAft>
              <a:buClr>
                <a:srgbClr val="C00000"/>
              </a:buClr>
              <a:buSzPct val="80000"/>
              <a:buFont typeface="Wingdings 3" pitchFamily="18" charset="2"/>
              <a:buChar char="´"/>
            </a:pPr>
            <a:r>
              <a:rPr lang="ru-RU" sz="2800" dirty="0" smtClean="0">
                <a:solidFill>
                  <a:srgbClr val="292929"/>
                </a:solidFill>
              </a:rPr>
              <a:t>смена материально ответственных лиц</a:t>
            </a:r>
          </a:p>
          <a:p>
            <a:pPr marL="514800" indent="-349200">
              <a:spcBef>
                <a:spcPts val="400"/>
              </a:spcBef>
              <a:spcAft>
                <a:spcPts val="400"/>
              </a:spcAft>
              <a:buClr>
                <a:srgbClr val="C00000"/>
              </a:buClr>
              <a:buSzPct val="80000"/>
              <a:buFont typeface="Wingdings 3" pitchFamily="18" charset="2"/>
              <a:buChar char="´"/>
            </a:pPr>
            <a:r>
              <a:rPr lang="ru-RU" sz="2800" dirty="0" smtClean="0">
                <a:solidFill>
                  <a:srgbClr val="292929"/>
                </a:solidFill>
              </a:rPr>
              <a:t>реорганизация или ликвидация</a:t>
            </a:r>
          </a:p>
          <a:p>
            <a:pPr marL="514800" indent="-349200">
              <a:spcBef>
                <a:spcPts val="400"/>
              </a:spcBef>
              <a:spcAft>
                <a:spcPts val="400"/>
              </a:spcAft>
              <a:buClr>
                <a:srgbClr val="C00000"/>
              </a:buClr>
              <a:buSzPct val="80000"/>
              <a:buFont typeface="Wingdings 3" pitchFamily="18" charset="2"/>
              <a:buChar char="´"/>
            </a:pPr>
            <a:r>
              <a:rPr lang="ru-RU" sz="2800" dirty="0" smtClean="0">
                <a:solidFill>
                  <a:srgbClr val="292929"/>
                </a:solidFill>
              </a:rPr>
              <a:t>при выявлении хищения, порчи имущества, при стихийных бедствиях</a:t>
            </a:r>
          </a:p>
          <a:p>
            <a:pPr marL="514800" indent="-349200">
              <a:spcBef>
                <a:spcPts val="400"/>
              </a:spcBef>
              <a:spcAft>
                <a:spcPts val="400"/>
              </a:spcAft>
              <a:buClr>
                <a:srgbClr val="C00000"/>
              </a:buClr>
              <a:buSzPct val="80000"/>
              <a:buFont typeface="Wingdings 3" pitchFamily="18" charset="2"/>
              <a:buChar char="´"/>
            </a:pPr>
            <a:r>
              <a:rPr lang="ru-RU" sz="2800" dirty="0" smtClean="0">
                <a:solidFill>
                  <a:srgbClr val="292929"/>
                </a:solidFill>
              </a:rPr>
              <a:t>в иных случаях, закрепленных законодательством </a:t>
            </a:r>
          </a:p>
        </p:txBody>
      </p:sp>
    </p:spTree>
    <p:extLst>
      <p:ext uri="{BB962C8B-B14F-4D97-AF65-F5344CB8AC3E}">
        <p14:creationId xmlns:p14="http://schemas.microsoft.com/office/powerpoint/2010/main" val="38871897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Обнаружение ошибок при инвентаризации</a:t>
            </a:r>
          </a:p>
          <a:p>
            <a:pPr lvl="0" defTabSz="685800">
              <a:defRPr/>
            </a:pPr>
            <a:r>
              <a:rPr lang="ru-RU" sz="2800" b="1" dirty="0" smtClean="0">
                <a:solidFill>
                  <a:srgbClr val="002060"/>
                </a:solidFill>
                <a:latin typeface="Arial Narrow" pitchFamily="34" charset="0"/>
              </a:rPr>
              <a:t>Инвентаризация </a:t>
            </a:r>
          </a:p>
        </p:txBody>
      </p:sp>
      <p:sp>
        <p:nvSpPr>
          <p:cNvPr id="4" name="Содержимое 3"/>
          <p:cNvSpPr>
            <a:spLocks noGrp="1"/>
          </p:cNvSpPr>
          <p:nvPr>
            <p:ph idx="1"/>
          </p:nvPr>
        </p:nvSpPr>
        <p:spPr>
          <a:xfrm>
            <a:off x="-2458" y="1541247"/>
            <a:ext cx="9144000" cy="5143536"/>
          </a:xfrm>
        </p:spPr>
        <p:txBody>
          <a:bodyPr/>
          <a:lstStyle/>
          <a:p>
            <a:pPr>
              <a:spcBef>
                <a:spcPts val="400"/>
              </a:spcBef>
              <a:spcAft>
                <a:spcPts val="400"/>
              </a:spcAft>
              <a:buClr>
                <a:srgbClr val="C00000"/>
              </a:buClr>
              <a:buSzPct val="80000"/>
            </a:pPr>
            <a:r>
              <a:rPr lang="ru-RU" dirty="0" smtClean="0">
                <a:solidFill>
                  <a:srgbClr val="292929"/>
                </a:solidFill>
              </a:rPr>
              <a:t>Инвентаризация помогает во время выявить ошибки в учете бухгалтера, избежать налоговых последствий: </a:t>
            </a:r>
          </a:p>
          <a:p>
            <a:pPr marL="514800" indent="-349200">
              <a:spcBef>
                <a:spcPts val="400"/>
              </a:spcBef>
              <a:spcAft>
                <a:spcPts val="400"/>
              </a:spcAft>
              <a:buClr>
                <a:srgbClr val="C00000"/>
              </a:buClr>
              <a:buSzPct val="80000"/>
              <a:buFont typeface="Wingdings 3" pitchFamily="18" charset="2"/>
              <a:buChar char="´"/>
            </a:pPr>
            <a:r>
              <a:rPr lang="ru-RU" dirty="0" smtClean="0">
                <a:solidFill>
                  <a:srgbClr val="292929"/>
                </a:solidFill>
              </a:rPr>
              <a:t>инвентаризация денежных средств</a:t>
            </a:r>
          </a:p>
          <a:p>
            <a:pPr marL="514800" indent="-349200">
              <a:spcBef>
                <a:spcPts val="400"/>
              </a:spcBef>
              <a:spcAft>
                <a:spcPts val="400"/>
              </a:spcAft>
              <a:buClr>
                <a:srgbClr val="C00000"/>
              </a:buClr>
              <a:buSzPct val="80000"/>
              <a:buFont typeface="Wingdings 3" pitchFamily="18" charset="2"/>
              <a:buChar char="´"/>
            </a:pPr>
            <a:r>
              <a:rPr lang="ru-RU" dirty="0" smtClean="0">
                <a:solidFill>
                  <a:srgbClr val="292929"/>
                </a:solidFill>
              </a:rPr>
              <a:t>инвентаризация ТМЦ: товары, материалы</a:t>
            </a:r>
          </a:p>
          <a:p>
            <a:pPr marL="514800" indent="-349200">
              <a:spcBef>
                <a:spcPts val="400"/>
              </a:spcBef>
              <a:spcAft>
                <a:spcPts val="400"/>
              </a:spcAft>
              <a:buClr>
                <a:srgbClr val="C00000"/>
              </a:buClr>
              <a:buSzPct val="80000"/>
              <a:buFont typeface="Wingdings 3" pitchFamily="18" charset="2"/>
              <a:buChar char="´"/>
            </a:pPr>
            <a:r>
              <a:rPr lang="ru-RU" dirty="0" smtClean="0">
                <a:solidFill>
                  <a:srgbClr val="292929"/>
                </a:solidFill>
              </a:rPr>
              <a:t>инвентаризация ОС</a:t>
            </a:r>
          </a:p>
          <a:p>
            <a:pPr marL="514800" indent="-349200">
              <a:spcBef>
                <a:spcPts val="400"/>
              </a:spcBef>
              <a:spcAft>
                <a:spcPts val="400"/>
              </a:spcAft>
              <a:buClr>
                <a:srgbClr val="C00000"/>
              </a:buClr>
              <a:buSzPct val="80000"/>
              <a:buFont typeface="Wingdings 3" pitchFamily="18" charset="2"/>
              <a:buChar char="´"/>
            </a:pPr>
            <a:r>
              <a:rPr lang="ru-RU" dirty="0" smtClean="0">
                <a:solidFill>
                  <a:srgbClr val="292929"/>
                </a:solidFill>
              </a:rPr>
              <a:t>инвентаризация взаиморасчетов с контрагентами</a:t>
            </a:r>
          </a:p>
          <a:p>
            <a:pPr>
              <a:spcBef>
                <a:spcPts val="400"/>
              </a:spcBef>
              <a:spcAft>
                <a:spcPts val="400"/>
              </a:spcAft>
              <a:buClr>
                <a:srgbClr val="C00000"/>
              </a:buClr>
              <a:buSzPct val="80000"/>
            </a:pPr>
            <a:r>
              <a:rPr lang="ru-RU" dirty="0" smtClean="0">
                <a:solidFill>
                  <a:srgbClr val="292929"/>
                </a:solidFill>
              </a:rPr>
              <a:t>Контроль сальдо по контрагентам в разрезе договоров удобно осуществлять с помощью отчета «Анализ </a:t>
            </a:r>
            <a:r>
              <a:rPr lang="ru-RU" dirty="0" err="1" smtClean="0">
                <a:solidFill>
                  <a:srgbClr val="292929"/>
                </a:solidFill>
              </a:rPr>
              <a:t>субконто</a:t>
            </a:r>
            <a:r>
              <a:rPr lang="ru-RU" dirty="0" smtClean="0">
                <a:solidFill>
                  <a:srgbClr val="292929"/>
                </a:solidFill>
              </a:rPr>
              <a:t>», закладка «Виды </a:t>
            </a:r>
            <a:r>
              <a:rPr lang="ru-RU" dirty="0" err="1" smtClean="0">
                <a:solidFill>
                  <a:srgbClr val="292929"/>
                </a:solidFill>
              </a:rPr>
              <a:t>субконто</a:t>
            </a:r>
            <a:r>
              <a:rPr lang="ru-RU" dirty="0" smtClean="0">
                <a:solidFill>
                  <a:srgbClr val="292929"/>
                </a:solidFill>
              </a:rPr>
              <a:t>»:</a:t>
            </a:r>
          </a:p>
          <a:p>
            <a:pPr marL="514800" indent="-349200">
              <a:spcBef>
                <a:spcPts val="400"/>
              </a:spcBef>
              <a:spcAft>
                <a:spcPts val="400"/>
              </a:spcAft>
              <a:buClr>
                <a:srgbClr val="C00000"/>
              </a:buClr>
              <a:buSzPct val="80000"/>
              <a:buFont typeface="Wingdings 3" pitchFamily="18" charset="2"/>
              <a:buChar char="´"/>
            </a:pPr>
            <a:r>
              <a:rPr lang="ru-RU" dirty="0" smtClean="0">
                <a:solidFill>
                  <a:srgbClr val="292929"/>
                </a:solidFill>
              </a:rPr>
              <a:t>Контрагенты</a:t>
            </a:r>
          </a:p>
          <a:p>
            <a:pPr marL="514800" indent="-349200">
              <a:spcBef>
                <a:spcPts val="400"/>
              </a:spcBef>
              <a:spcAft>
                <a:spcPts val="400"/>
              </a:spcAft>
              <a:buClr>
                <a:srgbClr val="C00000"/>
              </a:buClr>
              <a:buSzPct val="80000"/>
              <a:buFont typeface="Wingdings 3" pitchFamily="18" charset="2"/>
              <a:buChar char="´"/>
            </a:pPr>
            <a:r>
              <a:rPr lang="ru-RU" dirty="0" smtClean="0">
                <a:solidFill>
                  <a:srgbClr val="292929"/>
                </a:solidFill>
              </a:rPr>
              <a:t>Договоры</a:t>
            </a:r>
          </a:p>
          <a:p>
            <a:pPr>
              <a:spcBef>
                <a:spcPts val="400"/>
              </a:spcBef>
              <a:spcAft>
                <a:spcPts val="400"/>
              </a:spcAft>
              <a:buClr>
                <a:srgbClr val="C00000"/>
              </a:buClr>
              <a:buSzPct val="80000"/>
            </a:pPr>
            <a:endParaRPr lang="ru-RU" sz="2800" dirty="0" smtClean="0">
              <a:solidFill>
                <a:srgbClr val="292929"/>
              </a:solidFill>
            </a:endParaRPr>
          </a:p>
        </p:txBody>
      </p:sp>
    </p:spTree>
    <p:extLst>
      <p:ext uri="{BB962C8B-B14F-4D97-AF65-F5344CB8AC3E}">
        <p14:creationId xmlns:p14="http://schemas.microsoft.com/office/powerpoint/2010/main" val="38871897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0" y="5444154"/>
            <a:ext cx="9144000" cy="1200329"/>
          </a:xfrm>
          <a:prstGeom prst="rect">
            <a:avLst/>
          </a:prstGeom>
          <a:blipFill>
            <a:blip r:embed="rId3" cstate="print"/>
            <a:stretch>
              <a:fillRect/>
            </a:stretch>
          </a:blipFill>
        </p:spPr>
        <p:txBody>
          <a:bodyPr vert="horz" lIns="87424" tIns="43713" rIns="87424" bIns="43713" rtlCol="0" anchor="ctr">
            <a:noAutofit/>
          </a:bodyPr>
          <a:lstStyle/>
          <a:p>
            <a:pPr algn="ctr" defTabSz="655695">
              <a:spcBef>
                <a:spcPts val="957"/>
              </a:spcBef>
              <a:spcAft>
                <a:spcPts val="957"/>
              </a:spcAft>
            </a:pPr>
            <a:r>
              <a:rPr lang="ru-RU" sz="3600" b="1" dirty="0" smtClean="0">
                <a:solidFill>
                  <a:srgbClr val="002060"/>
                </a:solidFill>
                <a:latin typeface="Arial Narrow" pitchFamily="34" charset="0"/>
              </a:rPr>
              <a:t>Обнаружение ошибок при процедуре закрытия месяца</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9" y="620687"/>
            <a:ext cx="4176464" cy="4176465"/>
          </a:xfrm>
          <a:prstGeom prst="rect">
            <a:avLst/>
          </a:prstGeom>
        </p:spPr>
      </p:pic>
    </p:spTree>
    <p:extLst>
      <p:ext uri="{BB962C8B-B14F-4D97-AF65-F5344CB8AC3E}">
        <p14:creationId xmlns:p14="http://schemas.microsoft.com/office/powerpoint/2010/main" val="9740746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Обнаружение ошибок при процедуре закрытия месяца</a:t>
            </a:r>
          </a:p>
          <a:p>
            <a:pPr lvl="0" defTabSz="685800">
              <a:defRPr/>
            </a:pPr>
            <a:r>
              <a:rPr lang="ru-RU" sz="2800" b="1" dirty="0" smtClean="0">
                <a:solidFill>
                  <a:srgbClr val="002060"/>
                </a:solidFill>
                <a:latin typeface="Arial Narrow" pitchFamily="34" charset="0"/>
              </a:rPr>
              <a:t>Перепроведение документов</a:t>
            </a:r>
          </a:p>
        </p:txBody>
      </p:sp>
      <p:sp>
        <p:nvSpPr>
          <p:cNvPr id="4" name="Содержимое 3"/>
          <p:cNvSpPr>
            <a:spLocks noGrp="1"/>
          </p:cNvSpPr>
          <p:nvPr>
            <p:ph idx="1"/>
          </p:nvPr>
        </p:nvSpPr>
        <p:spPr>
          <a:xfrm>
            <a:off x="-2458" y="1541247"/>
            <a:ext cx="9144000" cy="5143536"/>
          </a:xfrm>
        </p:spPr>
        <p:txBody>
          <a:bodyPr/>
          <a:lstStyle/>
          <a:p>
            <a:pPr>
              <a:spcBef>
                <a:spcPts val="400"/>
              </a:spcBef>
              <a:spcAft>
                <a:spcPts val="400"/>
              </a:spcAft>
              <a:buClr>
                <a:srgbClr val="C00000"/>
              </a:buClr>
              <a:buSzPct val="80000"/>
            </a:pPr>
            <a:r>
              <a:rPr lang="ru-RU" sz="2800" dirty="0" smtClean="0">
                <a:solidFill>
                  <a:srgbClr val="292929"/>
                </a:solidFill>
              </a:rPr>
              <a:t>Перепроведение документов за месяц</a:t>
            </a:r>
          </a:p>
          <a:p>
            <a:pPr>
              <a:spcBef>
                <a:spcPts val="400"/>
              </a:spcBef>
              <a:spcAft>
                <a:spcPts val="400"/>
              </a:spcAft>
              <a:buClr>
                <a:srgbClr val="C00000"/>
              </a:buClr>
              <a:buSzPct val="80000"/>
            </a:pPr>
            <a:r>
              <a:rPr lang="ru-RU" sz="2800" dirty="0" smtClean="0">
                <a:solidFill>
                  <a:srgbClr val="292929"/>
                </a:solidFill>
              </a:rPr>
              <a:t>При процедуре закрытия месяца осуществляется проверка и актуализация данных учета – восстановление последовательности проведения документов. </a:t>
            </a:r>
          </a:p>
          <a:p>
            <a:pPr>
              <a:spcBef>
                <a:spcPts val="400"/>
              </a:spcBef>
              <a:spcAft>
                <a:spcPts val="400"/>
              </a:spcAft>
              <a:buClr>
                <a:srgbClr val="C00000"/>
              </a:buClr>
              <a:buSzPct val="80000"/>
            </a:pPr>
            <a:endParaRPr lang="ru-RU" sz="2800" dirty="0" smtClean="0">
              <a:solidFill>
                <a:srgbClr val="292929"/>
              </a:solidFill>
            </a:endParaRPr>
          </a:p>
          <a:p>
            <a:pPr>
              <a:spcBef>
                <a:spcPts val="400"/>
              </a:spcBef>
              <a:spcAft>
                <a:spcPts val="400"/>
              </a:spcAft>
              <a:buClr>
                <a:srgbClr val="C00000"/>
              </a:buClr>
              <a:buSzPct val="80000"/>
            </a:pPr>
            <a:r>
              <a:rPr lang="ru-RU" sz="2800" dirty="0" smtClean="0">
                <a:solidFill>
                  <a:srgbClr val="292929"/>
                </a:solidFill>
              </a:rPr>
              <a:t>Не правильная последовательность проведения документов может повлиять на корректность расчета себестоимости, стоимости списанных запасов, правильности отражения взаиморасчетов с контрагентами и др. </a:t>
            </a:r>
          </a:p>
          <a:p>
            <a:pPr>
              <a:spcBef>
                <a:spcPts val="400"/>
              </a:spcBef>
              <a:spcAft>
                <a:spcPts val="400"/>
              </a:spcAft>
              <a:buClr>
                <a:srgbClr val="C00000"/>
              </a:buClr>
              <a:buSzPct val="80000"/>
            </a:pPr>
            <a:endParaRPr lang="ru-RU" sz="2800" dirty="0" smtClean="0">
              <a:solidFill>
                <a:srgbClr val="292929"/>
              </a:solidFill>
            </a:endParaRPr>
          </a:p>
        </p:txBody>
      </p:sp>
    </p:spTree>
    <p:extLst>
      <p:ext uri="{BB962C8B-B14F-4D97-AF65-F5344CB8AC3E}">
        <p14:creationId xmlns:p14="http://schemas.microsoft.com/office/powerpoint/2010/main" val="3887189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тикер_желтый_мини.png"/>
          <p:cNvPicPr>
            <a:picLocks noChangeAspect="1"/>
          </p:cNvPicPr>
          <p:nvPr/>
        </p:nvPicPr>
        <p:blipFill>
          <a:blip r:embed="rId3"/>
          <a:stretch>
            <a:fillRect/>
          </a:stretch>
        </p:blipFill>
        <p:spPr>
          <a:xfrm>
            <a:off x="7870209" y="5357828"/>
            <a:ext cx="1273796" cy="1357320"/>
          </a:xfrm>
          <a:prstGeom prst="rect">
            <a:avLst/>
          </a:prstGeom>
        </p:spPr>
      </p:pic>
      <p:sp>
        <p:nvSpPr>
          <p:cNvPr id="8" name="Прямоугольник 7"/>
          <p:cNvSpPr/>
          <p:nvPr/>
        </p:nvSpPr>
        <p:spPr>
          <a:xfrm>
            <a:off x="0" y="785794"/>
            <a:ext cx="9144000" cy="519167"/>
          </a:xfrm>
          <a:prstGeom prst="rect">
            <a:avLst/>
          </a:prstGeom>
        </p:spPr>
        <p:txBody>
          <a:bodyPr wrap="square" lIns="87424" tIns="43713" rIns="87424" bIns="43713">
            <a:noAutofit/>
          </a:bodyPr>
          <a:lstStyle/>
          <a:p>
            <a:pPr algn="ctr" defTabSz="655695">
              <a:defRPr/>
            </a:pPr>
            <a:r>
              <a:rPr lang="ru-RU" sz="2800" b="1" dirty="0" smtClean="0">
                <a:solidFill>
                  <a:srgbClr val="002060"/>
                </a:solidFill>
                <a:latin typeface="Arial Narrow" pitchFamily="34" charset="0"/>
              </a:rPr>
              <a:t> ПЛАН СЕМИНАРА</a:t>
            </a:r>
          </a:p>
        </p:txBody>
      </p:sp>
      <p:sp>
        <p:nvSpPr>
          <p:cNvPr id="4" name="Содержимое 3"/>
          <p:cNvSpPr>
            <a:spLocks noGrp="1"/>
          </p:cNvSpPr>
          <p:nvPr>
            <p:ph idx="1"/>
          </p:nvPr>
        </p:nvSpPr>
        <p:spPr>
          <a:xfrm>
            <a:off x="8708" y="1571617"/>
            <a:ext cx="9144000" cy="5143537"/>
          </a:xfrm>
        </p:spPr>
        <p:txBody>
          <a:bodyPr/>
          <a:lstStyle/>
          <a:p>
            <a:pPr marL="513021" indent="-347579">
              <a:spcBef>
                <a:spcPts val="957"/>
              </a:spcBef>
              <a:spcAft>
                <a:spcPts val="957"/>
              </a:spcAft>
              <a:buClr>
                <a:srgbClr val="C00000"/>
              </a:buClr>
              <a:buSzPct val="80000"/>
              <a:buFont typeface="Wingdings 3" pitchFamily="18" charset="2"/>
              <a:buChar char=""/>
            </a:pPr>
            <a:r>
              <a:rPr lang="ru-RU" sz="2400" dirty="0" smtClean="0">
                <a:solidFill>
                  <a:srgbClr val="292929"/>
                </a:solidFill>
              </a:rPr>
              <a:t>Календарь сдачи отчетности </a:t>
            </a:r>
          </a:p>
          <a:p>
            <a:pPr marL="513021" indent="-347579">
              <a:spcBef>
                <a:spcPts val="957"/>
              </a:spcBef>
              <a:spcAft>
                <a:spcPts val="957"/>
              </a:spcAft>
              <a:buClr>
                <a:srgbClr val="C00000"/>
              </a:buClr>
              <a:buSzPct val="80000"/>
              <a:buFont typeface="Wingdings 3" pitchFamily="18" charset="2"/>
              <a:buChar char=""/>
            </a:pPr>
            <a:r>
              <a:rPr lang="ru-RU" sz="2400" dirty="0" smtClean="0">
                <a:solidFill>
                  <a:srgbClr val="292929"/>
                </a:solidFill>
              </a:rPr>
              <a:t>Как сдают отчетность лица, зарегистрированные в IV квартале 2017г.</a:t>
            </a:r>
          </a:p>
          <a:p>
            <a:pPr marL="513021" indent="-347579">
              <a:spcBef>
                <a:spcPts val="957"/>
              </a:spcBef>
              <a:spcAft>
                <a:spcPts val="957"/>
              </a:spcAft>
              <a:buClr>
                <a:srgbClr val="C00000"/>
              </a:buClr>
              <a:buSzPct val="80000"/>
              <a:buFont typeface="Wingdings 3" pitchFamily="18" charset="2"/>
              <a:buChar char=""/>
            </a:pPr>
            <a:r>
              <a:rPr lang="ru-RU" sz="2400" dirty="0" smtClean="0">
                <a:solidFill>
                  <a:srgbClr val="292929"/>
                </a:solidFill>
              </a:rPr>
              <a:t>Смена режима налогообложения до 31 декабря</a:t>
            </a:r>
          </a:p>
          <a:p>
            <a:pPr marL="513021" indent="-347579">
              <a:spcBef>
                <a:spcPts val="957"/>
              </a:spcBef>
              <a:spcAft>
                <a:spcPts val="957"/>
              </a:spcAft>
              <a:buClr>
                <a:srgbClr val="C00000"/>
              </a:buClr>
              <a:buSzPct val="80000"/>
              <a:buFont typeface="Wingdings 3" pitchFamily="18" charset="2"/>
              <a:buChar char=""/>
            </a:pPr>
            <a:r>
              <a:rPr lang="ru-RU" sz="2400" dirty="0" smtClean="0">
                <a:solidFill>
                  <a:srgbClr val="292929"/>
                </a:solidFill>
              </a:rPr>
              <a:t>Единая (упрощенная) налоговая декларация</a:t>
            </a:r>
          </a:p>
          <a:p>
            <a:pPr marL="513021" indent="-347579">
              <a:spcBef>
                <a:spcPts val="957"/>
              </a:spcBef>
              <a:spcAft>
                <a:spcPts val="957"/>
              </a:spcAft>
              <a:buClr>
                <a:srgbClr val="C00000"/>
              </a:buClr>
              <a:buSzPct val="80000"/>
              <a:buFont typeface="Wingdings 3" pitchFamily="18" charset="2"/>
              <a:buChar char=""/>
            </a:pPr>
            <a:r>
              <a:rPr lang="ru-RU" sz="2400" dirty="0" smtClean="0">
                <a:solidFill>
                  <a:srgbClr val="292929"/>
                </a:solidFill>
              </a:rPr>
              <a:t>Сведения о среднесписочной численности за 2017 год</a:t>
            </a:r>
          </a:p>
          <a:p>
            <a:pPr marL="513021" indent="-347579">
              <a:spcBef>
                <a:spcPts val="957"/>
              </a:spcBef>
              <a:spcAft>
                <a:spcPts val="957"/>
              </a:spcAft>
              <a:buClr>
                <a:srgbClr val="C00000"/>
              </a:buClr>
              <a:buSzPct val="80000"/>
              <a:buFont typeface="Wingdings 3" pitchFamily="18" charset="2"/>
              <a:buChar char=""/>
            </a:pPr>
            <a:r>
              <a:rPr lang="ru-RU" sz="2400" dirty="0" smtClean="0">
                <a:solidFill>
                  <a:srgbClr val="292929"/>
                </a:solidFill>
              </a:rPr>
              <a:t>Форма СЗВ-М</a:t>
            </a:r>
          </a:p>
          <a:p>
            <a:pPr marL="513021" indent="-347579">
              <a:spcBef>
                <a:spcPts val="957"/>
              </a:spcBef>
              <a:spcAft>
                <a:spcPts val="957"/>
              </a:spcAft>
              <a:buClr>
                <a:srgbClr val="C00000"/>
              </a:buClr>
              <a:buSzPct val="80000"/>
              <a:buFont typeface="Wingdings 3" pitchFamily="18" charset="2"/>
              <a:buChar char=""/>
            </a:pPr>
            <a:r>
              <a:rPr lang="ru-RU" sz="2400" dirty="0" smtClean="0">
                <a:solidFill>
                  <a:srgbClr val="292929"/>
                </a:solidFill>
              </a:rPr>
              <a:t>Отчетность по взносам – что нужно проверить сейчас?</a:t>
            </a:r>
          </a:p>
          <a:p>
            <a:pPr marL="513021" indent="-347579">
              <a:spcBef>
                <a:spcPts val="957"/>
              </a:spcBef>
              <a:spcAft>
                <a:spcPts val="957"/>
              </a:spcAft>
              <a:buClr>
                <a:srgbClr val="C00000"/>
              </a:buClr>
              <a:buSzPct val="80000"/>
              <a:buFont typeface="Wingdings 3" pitchFamily="18" charset="2"/>
              <a:buChar char=""/>
            </a:pPr>
            <a:r>
              <a:rPr lang="ru-RU" sz="2400" dirty="0" smtClean="0">
                <a:solidFill>
                  <a:srgbClr val="292929"/>
                </a:solidFill>
              </a:rPr>
              <a:t>Важные для работодателей изменения в 2017 году</a:t>
            </a:r>
            <a:endParaRPr lang="ru-RU" sz="2400" dirty="0">
              <a:solidFill>
                <a:srgbClr val="292929"/>
              </a:solidFill>
            </a:endParaRPr>
          </a:p>
        </p:txBody>
      </p:sp>
      <p:sp>
        <p:nvSpPr>
          <p:cNvPr id="5" name="TextBox 4"/>
          <p:cNvSpPr txBox="1"/>
          <p:nvPr/>
        </p:nvSpPr>
        <p:spPr>
          <a:xfrm>
            <a:off x="8021710" y="5786466"/>
            <a:ext cx="1122294" cy="642278"/>
          </a:xfrm>
          <a:prstGeom prst="rect">
            <a:avLst/>
          </a:prstGeom>
          <a:noFill/>
        </p:spPr>
        <p:txBody>
          <a:bodyPr wrap="square" lIns="87424" tIns="43713" rIns="87424" bIns="43713" rtlCol="0" anchor="ctr" anchorCtr="0">
            <a:spAutoFit/>
            <a:scene3d>
              <a:camera prst="orthographicFront">
                <a:rot lat="0" lon="0" rev="900000"/>
              </a:camera>
              <a:lightRig rig="threePt" dir="t"/>
            </a:scene3d>
          </a:bodyPr>
          <a:lstStyle/>
          <a:p>
            <a:pPr algn="ctr" defTabSz="655695"/>
            <a:r>
              <a:rPr lang="ru-RU" sz="1200" dirty="0" smtClean="0">
                <a:solidFill>
                  <a:srgbClr val="002060"/>
                </a:solidFill>
                <a:latin typeface="Candara" pitchFamily="34" charset="0"/>
              </a:rPr>
              <a:t>ГОДОВАЯ </a:t>
            </a:r>
          </a:p>
          <a:p>
            <a:pPr algn="ctr" defTabSz="655695"/>
            <a:r>
              <a:rPr lang="ru-RU" sz="1200" dirty="0" smtClean="0">
                <a:solidFill>
                  <a:srgbClr val="002060"/>
                </a:solidFill>
                <a:latin typeface="Candara" pitchFamily="34" charset="0"/>
              </a:rPr>
              <a:t>ОТЧЕТНОСТЬ </a:t>
            </a:r>
          </a:p>
          <a:p>
            <a:pPr algn="ctr" defTabSz="655695"/>
            <a:r>
              <a:rPr lang="ru-RU" sz="1200" dirty="0" smtClean="0">
                <a:solidFill>
                  <a:srgbClr val="002060"/>
                </a:solidFill>
                <a:latin typeface="Candara" pitchFamily="34" charset="0"/>
              </a:rPr>
              <a:t>2017</a:t>
            </a:r>
          </a:p>
        </p:txBody>
      </p:sp>
    </p:spTree>
    <p:extLst>
      <p:ext uri="{BB962C8B-B14F-4D97-AF65-F5344CB8AC3E}">
        <p14:creationId xmlns:p14="http://schemas.microsoft.com/office/powerpoint/2010/main" val="11826883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Обнаружение ошибок при процедуре закрытия месяца</a:t>
            </a:r>
          </a:p>
          <a:p>
            <a:pPr lvl="0" defTabSz="685800">
              <a:defRPr/>
            </a:pPr>
            <a:r>
              <a:rPr lang="ru-RU" sz="2800" b="1" dirty="0" smtClean="0">
                <a:solidFill>
                  <a:srgbClr val="002060"/>
                </a:solidFill>
                <a:latin typeface="Arial Narrow" pitchFamily="34" charset="0"/>
              </a:rPr>
              <a:t>Автоматическая установка времени документов</a:t>
            </a:r>
          </a:p>
        </p:txBody>
      </p:sp>
      <p:sp>
        <p:nvSpPr>
          <p:cNvPr id="4" name="Содержимое 3"/>
          <p:cNvSpPr>
            <a:spLocks noGrp="1"/>
          </p:cNvSpPr>
          <p:nvPr>
            <p:ph idx="1"/>
          </p:nvPr>
        </p:nvSpPr>
        <p:spPr>
          <a:xfrm>
            <a:off x="-2458" y="1541247"/>
            <a:ext cx="9144000" cy="5143536"/>
          </a:xfrm>
        </p:spPr>
        <p:txBody>
          <a:bodyPr/>
          <a:lstStyle/>
          <a:p>
            <a:pPr>
              <a:spcBef>
                <a:spcPts val="400"/>
              </a:spcBef>
              <a:spcAft>
                <a:spcPts val="400"/>
              </a:spcAft>
              <a:buClr>
                <a:srgbClr val="C00000"/>
              </a:buClr>
              <a:buSzPct val="80000"/>
            </a:pPr>
            <a:r>
              <a:rPr lang="ru-RU" sz="2800" dirty="0" smtClean="0">
                <a:solidFill>
                  <a:srgbClr val="292929"/>
                </a:solidFill>
              </a:rPr>
              <a:t>Для того чтобы обеспечить правильную последовательность проведения документов в 1С, теперь время документа может устанавливаться автоматически в зависимости от вида документа на строго определенный час</a:t>
            </a:r>
          </a:p>
          <a:p>
            <a:pPr>
              <a:spcBef>
                <a:spcPts val="400"/>
              </a:spcBef>
              <a:spcAft>
                <a:spcPts val="400"/>
              </a:spcAft>
              <a:buClr>
                <a:srgbClr val="C00000"/>
              </a:buClr>
              <a:buSzPct val="80000"/>
            </a:pPr>
            <a:r>
              <a:rPr lang="ru-RU" sz="2800" b="1" dirty="0" smtClean="0">
                <a:solidFill>
                  <a:srgbClr val="292929"/>
                </a:solidFill>
              </a:rPr>
              <a:t>Администрирование – Проведение документов – флажок «Время документов устанавливать автоматически»</a:t>
            </a:r>
          </a:p>
        </p:txBody>
      </p:sp>
    </p:spTree>
    <p:extLst>
      <p:ext uri="{BB962C8B-B14F-4D97-AF65-F5344CB8AC3E}">
        <p14:creationId xmlns:p14="http://schemas.microsoft.com/office/powerpoint/2010/main" val="38871897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Обнаружение ошибок при процедуре закрытия месяца</a:t>
            </a:r>
          </a:p>
          <a:p>
            <a:pPr lvl="0" defTabSz="685800">
              <a:defRPr/>
            </a:pPr>
            <a:r>
              <a:rPr lang="ru-RU" sz="2800" b="1" dirty="0" smtClean="0">
                <a:solidFill>
                  <a:srgbClr val="002060"/>
                </a:solidFill>
                <a:latin typeface="Arial Narrow" pitchFamily="34" charset="0"/>
              </a:rPr>
              <a:t>Автоматическая установка времени документов</a:t>
            </a:r>
          </a:p>
        </p:txBody>
      </p:sp>
      <p:pic>
        <p:nvPicPr>
          <p:cNvPr id="5" name="Содержимое 7"/>
          <p:cNvPicPr>
            <a:picLocks noGrp="1" noChangeAspect="1"/>
          </p:cNvPicPr>
          <p:nvPr>
            <p:ph idx="1"/>
          </p:nvPr>
        </p:nvPicPr>
        <p:blipFill>
          <a:blip r:embed="rId3"/>
          <a:srcRect/>
          <a:stretch>
            <a:fillRect/>
          </a:stretch>
        </p:blipFill>
        <p:spPr>
          <a:xfrm>
            <a:off x="2197771" y="1592281"/>
            <a:ext cx="4803121" cy="5051429"/>
          </a:xfrm>
        </p:spPr>
      </p:pic>
    </p:spTree>
    <p:extLst>
      <p:ext uri="{BB962C8B-B14F-4D97-AF65-F5344CB8AC3E}">
        <p14:creationId xmlns:p14="http://schemas.microsoft.com/office/powerpoint/2010/main" val="38871897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Обнаружение ошибок при процедуре закрытия месяца</a:t>
            </a:r>
          </a:p>
          <a:p>
            <a:pPr lvl="0" defTabSz="685800">
              <a:defRPr/>
            </a:pPr>
            <a:r>
              <a:rPr lang="ru-RU" sz="2800" b="1" dirty="0" smtClean="0">
                <a:solidFill>
                  <a:srgbClr val="002060"/>
                </a:solidFill>
                <a:latin typeface="Arial Narrow" pitchFamily="34" charset="0"/>
              </a:rPr>
              <a:t>Автоматическая установка времени документов</a:t>
            </a:r>
          </a:p>
        </p:txBody>
      </p:sp>
      <p:sp>
        <p:nvSpPr>
          <p:cNvPr id="4" name="Содержимое 3"/>
          <p:cNvSpPr>
            <a:spLocks noGrp="1"/>
          </p:cNvSpPr>
          <p:nvPr>
            <p:ph idx="1"/>
          </p:nvPr>
        </p:nvSpPr>
        <p:spPr/>
        <p:txBody>
          <a:bodyPr/>
          <a:lstStyle/>
          <a:p>
            <a:pPr>
              <a:spcBef>
                <a:spcPts val="400"/>
              </a:spcBef>
              <a:spcAft>
                <a:spcPts val="400"/>
              </a:spcAft>
            </a:pPr>
            <a:r>
              <a:rPr lang="ru-RU" sz="2800" dirty="0" smtClean="0"/>
              <a:t>Данная опция позволяет избежать появления (в течение дня) отрицательных остатков в случае, когда в один и тот же день:</a:t>
            </a:r>
          </a:p>
          <a:p>
            <a:pPr marL="514800" indent="-349200">
              <a:spcBef>
                <a:spcPts val="400"/>
              </a:spcBef>
              <a:spcAft>
                <a:spcPts val="400"/>
              </a:spcAft>
              <a:buClr>
                <a:srgbClr val="C00000"/>
              </a:buClr>
              <a:buSzPct val="80000"/>
              <a:buFont typeface="Wingdings 3" pitchFamily="18" charset="2"/>
              <a:buChar char="´"/>
            </a:pPr>
            <a:r>
              <a:rPr lang="ru-RU" sz="2800" dirty="0" smtClean="0"/>
              <a:t>документ поступления ТМЦ оформляется позже, чем документ перемещения, списания или реализации данного вида ТМЦ</a:t>
            </a:r>
          </a:p>
          <a:p>
            <a:pPr marL="514800" indent="-349200">
              <a:spcBef>
                <a:spcPts val="400"/>
              </a:spcBef>
              <a:spcAft>
                <a:spcPts val="400"/>
              </a:spcAft>
              <a:buClr>
                <a:srgbClr val="C00000"/>
              </a:buClr>
              <a:buSzPct val="80000"/>
              <a:buFont typeface="Wingdings 3" pitchFamily="18" charset="2"/>
              <a:buChar char="´"/>
            </a:pPr>
            <a:r>
              <a:rPr lang="ru-RU" sz="2800" dirty="0" smtClean="0"/>
              <a:t>поступление наличных денежных средств в кассу (или на расчетный счет) оформляется позже, чем выбытие денежных средств из кассы (или списание с расчетного счета)</a:t>
            </a:r>
          </a:p>
        </p:txBody>
      </p:sp>
    </p:spTree>
    <p:extLst>
      <p:ext uri="{BB962C8B-B14F-4D97-AF65-F5344CB8AC3E}">
        <p14:creationId xmlns:p14="http://schemas.microsoft.com/office/powerpoint/2010/main" val="38871897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Обнаружение ошибок при процедуре закрытия месяца</a:t>
            </a:r>
          </a:p>
          <a:p>
            <a:pPr lvl="0" defTabSz="685800">
              <a:defRPr/>
            </a:pPr>
            <a:r>
              <a:rPr lang="ru-RU" sz="2800" b="1" dirty="0" smtClean="0">
                <a:solidFill>
                  <a:srgbClr val="002060"/>
                </a:solidFill>
                <a:latin typeface="Arial Narrow" pitchFamily="34" charset="0"/>
              </a:rPr>
              <a:t>Автоматическая установка времени документов</a:t>
            </a:r>
          </a:p>
        </p:txBody>
      </p:sp>
      <p:sp>
        <p:nvSpPr>
          <p:cNvPr id="4" name="Содержимое 3"/>
          <p:cNvSpPr>
            <a:spLocks noGrp="1"/>
          </p:cNvSpPr>
          <p:nvPr>
            <p:ph idx="1"/>
          </p:nvPr>
        </p:nvSpPr>
        <p:spPr/>
        <p:txBody>
          <a:bodyPr/>
          <a:lstStyle/>
          <a:p>
            <a:pPr>
              <a:spcBef>
                <a:spcPts val="400"/>
              </a:spcBef>
              <a:spcAft>
                <a:spcPts val="400"/>
              </a:spcAft>
            </a:pPr>
            <a:r>
              <a:rPr lang="ru-RU" sz="2500" dirty="0" smtClean="0"/>
              <a:t>Так же активация данной опции избавляет от лишних оборотов по зачету аванса (в течение дня) в случае, когда в один день:</a:t>
            </a:r>
          </a:p>
          <a:p>
            <a:pPr marL="514800" indent="-349200">
              <a:spcBef>
                <a:spcPts val="400"/>
              </a:spcBef>
              <a:spcAft>
                <a:spcPts val="400"/>
              </a:spcAft>
              <a:buClr>
                <a:srgbClr val="C00000"/>
              </a:buClr>
              <a:buSzPct val="80000"/>
              <a:buFont typeface="Wingdings 3" pitchFamily="18" charset="2"/>
              <a:buChar char="´"/>
            </a:pPr>
            <a:r>
              <a:rPr lang="ru-RU" sz="2500" dirty="0" smtClean="0"/>
              <a:t>документ поступления ТМЦ оформляется позже, чем документ оплаты поставщику за данную поставку</a:t>
            </a:r>
          </a:p>
          <a:p>
            <a:pPr marL="514800" indent="-349200">
              <a:spcBef>
                <a:spcPts val="400"/>
              </a:spcBef>
              <a:spcAft>
                <a:spcPts val="400"/>
              </a:spcAft>
              <a:buClr>
                <a:srgbClr val="C00000"/>
              </a:buClr>
              <a:buSzPct val="80000"/>
              <a:buFont typeface="Wingdings 3" pitchFamily="18" charset="2"/>
              <a:buChar char="´"/>
            </a:pPr>
            <a:r>
              <a:rPr lang="ru-RU" sz="2500" dirty="0" smtClean="0"/>
              <a:t>документ реализации ТМЦ оформляется позже, чем документ поступления оплаты от покупателя.</a:t>
            </a:r>
          </a:p>
          <a:p>
            <a:pPr>
              <a:spcBef>
                <a:spcPts val="400"/>
              </a:spcBef>
              <a:spcAft>
                <a:spcPts val="400"/>
              </a:spcAft>
            </a:pPr>
            <a:r>
              <a:rPr lang="ru-RU" sz="2500" dirty="0" smtClean="0"/>
              <a:t>Но есть и недостатки.</a:t>
            </a:r>
          </a:p>
          <a:p>
            <a:pPr marL="514800" indent="-349200">
              <a:spcBef>
                <a:spcPts val="400"/>
              </a:spcBef>
              <a:spcAft>
                <a:spcPts val="400"/>
              </a:spcAft>
              <a:buClr>
                <a:srgbClr val="C00000"/>
              </a:buClr>
              <a:buSzPct val="80000"/>
              <a:buFont typeface="Wingdings 3" pitchFamily="18" charset="2"/>
              <a:buChar char="´"/>
            </a:pPr>
            <a:r>
              <a:rPr lang="ru-RU" sz="2500" dirty="0" smtClean="0"/>
              <a:t>может нарушаться хронология ввода кассовых документов</a:t>
            </a:r>
          </a:p>
          <a:p>
            <a:pPr marL="514800" indent="-349200">
              <a:spcBef>
                <a:spcPts val="400"/>
              </a:spcBef>
              <a:spcAft>
                <a:spcPts val="400"/>
              </a:spcAft>
              <a:buClr>
                <a:srgbClr val="C00000"/>
              </a:buClr>
              <a:buSzPct val="80000"/>
              <a:buFont typeface="Wingdings 3" pitchFamily="18" charset="2"/>
              <a:buChar char="´"/>
            </a:pPr>
            <a:r>
              <a:rPr lang="ru-RU" sz="2500" dirty="0" smtClean="0"/>
              <a:t>могут возникать сложности в сопоставлении информации при обмене данными с торговыми решениями фирмы «1С»</a:t>
            </a:r>
          </a:p>
          <a:p>
            <a:pPr>
              <a:spcBef>
                <a:spcPts val="400"/>
              </a:spcBef>
              <a:spcAft>
                <a:spcPts val="400"/>
              </a:spcAft>
            </a:pPr>
            <a:r>
              <a:rPr lang="ru-RU" sz="2500" dirty="0" smtClean="0"/>
              <a:t>При этом автоматически установленное время, в случае необходимости, может быть исправлено вручную</a:t>
            </a:r>
          </a:p>
          <a:p>
            <a:pPr>
              <a:spcBef>
                <a:spcPts val="400"/>
              </a:spcBef>
              <a:spcAft>
                <a:spcPts val="400"/>
              </a:spcAft>
            </a:pPr>
            <a:endParaRPr lang="ru-RU" dirty="0" smtClean="0"/>
          </a:p>
        </p:txBody>
      </p:sp>
    </p:spTree>
    <p:extLst>
      <p:ext uri="{BB962C8B-B14F-4D97-AF65-F5344CB8AC3E}">
        <p14:creationId xmlns:p14="http://schemas.microsoft.com/office/powerpoint/2010/main" val="38871897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Обнаружение ошибок при процедуре закрытия месяца</a:t>
            </a:r>
          </a:p>
          <a:p>
            <a:pPr lvl="0" defTabSz="685800">
              <a:defRPr/>
            </a:pPr>
            <a:r>
              <a:rPr lang="ru-RU" sz="2800" b="1" dirty="0" smtClean="0">
                <a:solidFill>
                  <a:srgbClr val="002060"/>
                </a:solidFill>
                <a:latin typeface="Arial Narrow" pitchFamily="34" charset="0"/>
              </a:rPr>
              <a:t>Ошибки по БУ</a:t>
            </a:r>
          </a:p>
        </p:txBody>
      </p:sp>
      <p:sp>
        <p:nvSpPr>
          <p:cNvPr id="4" name="Содержимое 3"/>
          <p:cNvSpPr>
            <a:spLocks noGrp="1"/>
          </p:cNvSpPr>
          <p:nvPr>
            <p:ph idx="1"/>
          </p:nvPr>
        </p:nvSpPr>
        <p:spPr/>
        <p:txBody>
          <a:bodyPr/>
          <a:lstStyle/>
          <a:p>
            <a:pPr>
              <a:spcBef>
                <a:spcPts val="400"/>
              </a:spcBef>
              <a:spcAft>
                <a:spcPts val="400"/>
              </a:spcAft>
            </a:pPr>
            <a:r>
              <a:rPr lang="ru-RU" sz="2800" dirty="0" smtClean="0"/>
              <a:t>Анализ состояния бухгалтерского, налогового учета, НДС учета в 1С</a:t>
            </a:r>
          </a:p>
          <a:p>
            <a:pPr>
              <a:spcBef>
                <a:spcPts val="400"/>
              </a:spcBef>
              <a:spcAft>
                <a:spcPts val="400"/>
              </a:spcAft>
            </a:pPr>
            <a:r>
              <a:rPr lang="ru-RU" sz="2800" b="1" dirty="0" smtClean="0"/>
              <a:t>Отчеты - Экспресс-проверка – настройка «Анализ состояния бухгалтерского учета»</a:t>
            </a:r>
          </a:p>
          <a:p>
            <a:pPr>
              <a:spcBef>
                <a:spcPts val="400"/>
              </a:spcBef>
              <a:spcAft>
                <a:spcPts val="400"/>
              </a:spcAft>
            </a:pPr>
            <a:endParaRPr lang="ru-RU" sz="2800" dirty="0" smtClean="0"/>
          </a:p>
        </p:txBody>
      </p:sp>
    </p:spTree>
    <p:extLst>
      <p:ext uri="{BB962C8B-B14F-4D97-AF65-F5344CB8AC3E}">
        <p14:creationId xmlns:p14="http://schemas.microsoft.com/office/powerpoint/2010/main" val="38871897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Обнаружение ошибок при процедуре закрытия месяца</a:t>
            </a:r>
          </a:p>
          <a:p>
            <a:pPr lvl="0" defTabSz="685800">
              <a:defRPr/>
            </a:pPr>
            <a:r>
              <a:rPr lang="ru-RU" sz="2800" b="1" dirty="0" smtClean="0">
                <a:solidFill>
                  <a:srgbClr val="002060"/>
                </a:solidFill>
                <a:latin typeface="Arial Narrow" pitchFamily="34" charset="0"/>
              </a:rPr>
              <a:t>Анализ закрытия месяца и сальдо по счетам учета</a:t>
            </a:r>
          </a:p>
        </p:txBody>
      </p:sp>
      <p:sp>
        <p:nvSpPr>
          <p:cNvPr id="4" name="Содержимое 3"/>
          <p:cNvSpPr>
            <a:spLocks noGrp="1"/>
          </p:cNvSpPr>
          <p:nvPr>
            <p:ph idx="1"/>
          </p:nvPr>
        </p:nvSpPr>
        <p:spPr/>
        <p:txBody>
          <a:bodyPr/>
          <a:lstStyle/>
          <a:p>
            <a:pPr>
              <a:spcBef>
                <a:spcPts val="400"/>
              </a:spcBef>
              <a:spcAft>
                <a:spcPts val="400"/>
              </a:spcAft>
            </a:pPr>
            <a:r>
              <a:rPr lang="ru-RU" sz="2800" dirty="0" smtClean="0"/>
              <a:t>Инструменты для анализа результатов закрытия месяца:</a:t>
            </a:r>
          </a:p>
          <a:p>
            <a:pPr marL="514800" indent="-349200">
              <a:spcBef>
                <a:spcPts val="400"/>
              </a:spcBef>
              <a:spcAft>
                <a:spcPts val="400"/>
              </a:spcAft>
              <a:buClr>
                <a:srgbClr val="C00000"/>
              </a:buClr>
              <a:buSzPct val="80000"/>
              <a:buFont typeface="Wingdings 3" pitchFamily="18" charset="2"/>
              <a:buChar char="´"/>
            </a:pPr>
            <a:r>
              <a:rPr lang="ru-RU" sz="2800" dirty="0" smtClean="0"/>
              <a:t>Справки-расчеты</a:t>
            </a:r>
          </a:p>
          <a:p>
            <a:pPr marL="514800" indent="-349200">
              <a:spcBef>
                <a:spcPts val="400"/>
              </a:spcBef>
              <a:spcAft>
                <a:spcPts val="400"/>
              </a:spcAft>
              <a:buClr>
                <a:srgbClr val="C00000"/>
              </a:buClr>
              <a:buSzPct val="80000"/>
              <a:buFont typeface="Wingdings 3" pitchFamily="18" charset="2"/>
              <a:buChar char="´"/>
            </a:pPr>
            <a:r>
              <a:rPr lang="ru-RU" sz="2800" dirty="0" smtClean="0"/>
              <a:t>Сальдо по счетам учета (БУ и НУ) в </a:t>
            </a:r>
            <a:r>
              <a:rPr lang="ru-RU" sz="2800" dirty="0" err="1" smtClean="0"/>
              <a:t>оборотно-сальдовой</a:t>
            </a:r>
            <a:r>
              <a:rPr lang="ru-RU" sz="2800" dirty="0" smtClean="0"/>
              <a:t> ведомости</a:t>
            </a:r>
          </a:p>
          <a:p>
            <a:pPr>
              <a:spcBef>
                <a:spcPts val="400"/>
              </a:spcBef>
              <a:spcAft>
                <a:spcPts val="400"/>
              </a:spcAft>
            </a:pPr>
            <a:r>
              <a:rPr lang="ru-RU" sz="2800" dirty="0" smtClean="0"/>
              <a:t>Необходимо проанализировать данные в справках, а  так же сальдо по счетам учета, образовавшееся на конец месяца. </a:t>
            </a:r>
          </a:p>
          <a:p>
            <a:pPr>
              <a:spcBef>
                <a:spcPts val="400"/>
              </a:spcBef>
              <a:spcAft>
                <a:spcPts val="400"/>
              </a:spcAft>
            </a:pPr>
            <a:r>
              <a:rPr lang="ru-RU" sz="2800" dirty="0" smtClean="0"/>
              <a:t>Особое внимание необходимо обратить на остатки по счетам, по которым присутствует разница между оценкой БУ и НУ.</a:t>
            </a:r>
          </a:p>
          <a:p>
            <a:pPr>
              <a:spcBef>
                <a:spcPts val="400"/>
              </a:spcBef>
              <a:spcAft>
                <a:spcPts val="400"/>
              </a:spcAft>
            </a:pPr>
            <a:endParaRPr lang="ru-RU" sz="2800" dirty="0" smtClean="0"/>
          </a:p>
        </p:txBody>
      </p:sp>
    </p:spTree>
    <p:extLst>
      <p:ext uri="{BB962C8B-B14F-4D97-AF65-F5344CB8AC3E}">
        <p14:creationId xmlns:p14="http://schemas.microsoft.com/office/powerpoint/2010/main" val="38871897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Обнаружение ошибок при процедуре закрытия месяца</a:t>
            </a:r>
          </a:p>
          <a:p>
            <a:pPr lvl="0" defTabSz="685800">
              <a:defRPr/>
            </a:pPr>
            <a:r>
              <a:rPr lang="ru-RU" sz="2800" b="1" dirty="0" smtClean="0">
                <a:solidFill>
                  <a:srgbClr val="002060"/>
                </a:solidFill>
                <a:latin typeface="Arial Narrow" pitchFamily="34" charset="0"/>
              </a:rPr>
              <a:t>Анализ закрытия месяца и сальдо по счетам учета</a:t>
            </a:r>
          </a:p>
        </p:txBody>
      </p:sp>
      <p:sp>
        <p:nvSpPr>
          <p:cNvPr id="4" name="Содержимое 3"/>
          <p:cNvSpPr>
            <a:spLocks noGrp="1"/>
          </p:cNvSpPr>
          <p:nvPr>
            <p:ph idx="1"/>
          </p:nvPr>
        </p:nvSpPr>
        <p:spPr/>
        <p:txBody>
          <a:bodyPr/>
          <a:lstStyle/>
          <a:p>
            <a:pPr>
              <a:spcBef>
                <a:spcPts val="400"/>
              </a:spcBef>
              <a:spcAft>
                <a:spcPts val="400"/>
              </a:spcAft>
            </a:pPr>
            <a:r>
              <a:rPr lang="ru-RU" sz="2800" dirty="0" smtClean="0"/>
              <a:t>На конец месяца остатка не должно быть по следующим счетам: </a:t>
            </a:r>
          </a:p>
          <a:p>
            <a:pPr marL="514800" indent="-349200">
              <a:spcBef>
                <a:spcPts val="400"/>
              </a:spcBef>
              <a:spcAft>
                <a:spcPts val="400"/>
              </a:spcAft>
              <a:buClr>
                <a:srgbClr val="C00000"/>
              </a:buClr>
              <a:buSzPct val="80000"/>
              <a:buFont typeface="Wingdings 3" pitchFamily="18" charset="2"/>
              <a:buChar char="´"/>
            </a:pPr>
            <a:r>
              <a:rPr lang="ru-RU" sz="2800" dirty="0" smtClean="0"/>
              <a:t>25 «Общепроизводственные расходы»</a:t>
            </a:r>
          </a:p>
          <a:p>
            <a:pPr marL="514800" indent="-349200">
              <a:spcBef>
                <a:spcPts val="400"/>
              </a:spcBef>
              <a:spcAft>
                <a:spcPts val="400"/>
              </a:spcAft>
              <a:buClr>
                <a:srgbClr val="C00000"/>
              </a:buClr>
              <a:buSzPct val="80000"/>
              <a:buFont typeface="Wingdings 3" pitchFamily="18" charset="2"/>
              <a:buChar char="´"/>
            </a:pPr>
            <a:r>
              <a:rPr lang="ru-RU" sz="2800" dirty="0" smtClean="0"/>
              <a:t>26 «Общехозяйственные расходы»</a:t>
            </a:r>
          </a:p>
          <a:p>
            <a:pPr marL="514800" indent="-349200">
              <a:spcBef>
                <a:spcPts val="400"/>
              </a:spcBef>
              <a:spcAft>
                <a:spcPts val="400"/>
              </a:spcAft>
              <a:buClr>
                <a:srgbClr val="C00000"/>
              </a:buClr>
              <a:buSzPct val="80000"/>
              <a:buFont typeface="Wingdings 3" pitchFamily="18" charset="2"/>
              <a:buChar char="´"/>
            </a:pPr>
            <a:r>
              <a:rPr lang="ru-RU" sz="2800" dirty="0" smtClean="0"/>
              <a:t>90 «Продажи» (только сальдо по синтетическому счету, т.к. остатки по субсчетам остаются до 31 декабря)</a:t>
            </a:r>
          </a:p>
          <a:p>
            <a:pPr marL="514800" indent="-349200">
              <a:spcBef>
                <a:spcPts val="400"/>
              </a:spcBef>
              <a:spcAft>
                <a:spcPts val="400"/>
              </a:spcAft>
              <a:buClr>
                <a:srgbClr val="C00000"/>
              </a:buClr>
              <a:buSzPct val="80000"/>
              <a:buFont typeface="Wingdings 3" pitchFamily="18" charset="2"/>
              <a:buChar char="´"/>
            </a:pPr>
            <a:r>
              <a:rPr lang="ru-RU" sz="2800" dirty="0" smtClean="0"/>
              <a:t>91 «Прочие доходы и расходы» (только сальдо по синтетическому счету, т.к. остатки по субсчетам остаются до 31 декабря)</a:t>
            </a:r>
          </a:p>
          <a:p>
            <a:pPr>
              <a:spcBef>
                <a:spcPts val="400"/>
              </a:spcBef>
              <a:spcAft>
                <a:spcPts val="400"/>
              </a:spcAft>
            </a:pPr>
            <a:r>
              <a:rPr lang="ru-RU" sz="2800" dirty="0" smtClean="0"/>
              <a:t>В налоговом учете (налог на прибыль) на счете 26 может присутствовать сальдо по нормируемым расходам. </a:t>
            </a:r>
          </a:p>
          <a:p>
            <a:pPr>
              <a:spcBef>
                <a:spcPts val="400"/>
              </a:spcBef>
              <a:spcAft>
                <a:spcPts val="400"/>
              </a:spcAft>
            </a:pPr>
            <a:endParaRPr lang="ru-RU" sz="2800" dirty="0" smtClean="0"/>
          </a:p>
        </p:txBody>
      </p:sp>
    </p:spTree>
    <p:extLst>
      <p:ext uri="{BB962C8B-B14F-4D97-AF65-F5344CB8AC3E}">
        <p14:creationId xmlns:p14="http://schemas.microsoft.com/office/powerpoint/2010/main" val="38871897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Обнаружение ошибок при процедуре закрытия месяца</a:t>
            </a:r>
          </a:p>
          <a:p>
            <a:pPr lvl="0" defTabSz="685800">
              <a:defRPr/>
            </a:pPr>
            <a:r>
              <a:rPr lang="ru-RU" sz="2800" b="1" dirty="0" smtClean="0">
                <a:solidFill>
                  <a:srgbClr val="002060"/>
                </a:solidFill>
                <a:latin typeface="Arial Narrow" pitchFamily="34" charset="0"/>
              </a:rPr>
              <a:t>Анализ закрытия месяца и сальдо по счетам учета</a:t>
            </a:r>
          </a:p>
        </p:txBody>
      </p:sp>
      <p:sp>
        <p:nvSpPr>
          <p:cNvPr id="4" name="Содержимое 3"/>
          <p:cNvSpPr>
            <a:spLocks noGrp="1"/>
          </p:cNvSpPr>
          <p:nvPr>
            <p:ph idx="1"/>
          </p:nvPr>
        </p:nvSpPr>
        <p:spPr/>
        <p:txBody>
          <a:bodyPr/>
          <a:lstStyle/>
          <a:p>
            <a:pPr marL="0" lvl="1" indent="0" algn="just">
              <a:lnSpc>
                <a:spcPct val="100000"/>
              </a:lnSpc>
              <a:spcBef>
                <a:spcPts val="400"/>
              </a:spcBef>
              <a:spcAft>
                <a:spcPts val="400"/>
              </a:spcAft>
              <a:buClrTx/>
              <a:buSzTx/>
              <a:buNone/>
            </a:pPr>
            <a:r>
              <a:rPr lang="ru-RU" sz="2800" dirty="0" smtClean="0"/>
              <a:t>На конец месяца необходимо проверить сальдо по следующим счетам, оно может присутствовать на счетах:</a:t>
            </a:r>
          </a:p>
          <a:p>
            <a:pPr marL="514800" lvl="1" indent="-349200" algn="just">
              <a:lnSpc>
                <a:spcPct val="100000"/>
              </a:lnSpc>
              <a:spcBef>
                <a:spcPts val="400"/>
              </a:spcBef>
              <a:spcAft>
                <a:spcPts val="400"/>
              </a:spcAft>
            </a:pPr>
            <a:r>
              <a:rPr lang="ru-RU" sz="2800" dirty="0" smtClean="0"/>
              <a:t>20 «Основное производство» - на сумму незавершенного производства или незавершенных работ или услуг</a:t>
            </a:r>
          </a:p>
          <a:p>
            <a:pPr marL="514800" lvl="1" indent="-349200" algn="just">
              <a:lnSpc>
                <a:spcPct val="100000"/>
              </a:lnSpc>
              <a:spcBef>
                <a:spcPts val="400"/>
              </a:spcBef>
              <a:spcAft>
                <a:spcPts val="400"/>
              </a:spcAft>
            </a:pPr>
            <a:r>
              <a:rPr lang="ru-RU" sz="2800" dirty="0" smtClean="0"/>
              <a:t>44 «Издержки обращения» - на сумму транспортно-заготовительных расходов, если по правилам учетной политики они распределятся по  остатку товаров на складе.</a:t>
            </a:r>
          </a:p>
          <a:p>
            <a:pPr marL="0" lvl="1" indent="0" algn="just">
              <a:lnSpc>
                <a:spcPct val="100000"/>
              </a:lnSpc>
              <a:spcBef>
                <a:spcPts val="400"/>
              </a:spcBef>
              <a:spcAft>
                <a:spcPts val="400"/>
              </a:spcAft>
              <a:buClrTx/>
              <a:buSzTx/>
              <a:buNone/>
            </a:pPr>
            <a:r>
              <a:rPr lang="ru-RU" sz="2800" dirty="0" smtClean="0"/>
              <a:t>В налоговом учете (налог на прибыль) на счете 44 может присутствовать сальдо по нормируемым расходам</a:t>
            </a:r>
          </a:p>
        </p:txBody>
      </p:sp>
    </p:spTree>
    <p:extLst>
      <p:ext uri="{BB962C8B-B14F-4D97-AF65-F5344CB8AC3E}">
        <p14:creationId xmlns:p14="http://schemas.microsoft.com/office/powerpoint/2010/main" val="38871897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571481"/>
            <a:ext cx="9144000" cy="1000132"/>
          </a:xfrm>
          <a:prstGeom prst="rect">
            <a:avLst/>
          </a:prstGeom>
        </p:spPr>
        <p:txBody>
          <a:bodyPr wrap="none">
            <a:noAutofit/>
          </a:bodyPr>
          <a:lstStyle/>
          <a:p>
            <a:pPr defTabSz="685800">
              <a:defRPr/>
            </a:pPr>
            <a:r>
              <a:rPr lang="ru-RU" sz="2800" b="1" dirty="0" smtClean="0">
                <a:solidFill>
                  <a:srgbClr val="CC0000"/>
                </a:solidFill>
                <a:latin typeface="Arial Narrow" pitchFamily="34" charset="0"/>
              </a:rPr>
              <a:t>Обнаружение ошибок при процедуре закрытия месяца</a:t>
            </a:r>
          </a:p>
          <a:p>
            <a:pPr lvl="0" defTabSz="685800">
              <a:defRPr/>
            </a:pPr>
            <a:r>
              <a:rPr lang="ru-RU" sz="2800" b="1" dirty="0" smtClean="0">
                <a:solidFill>
                  <a:srgbClr val="002060"/>
                </a:solidFill>
                <a:latin typeface="Arial Narrow" pitchFamily="34" charset="0"/>
              </a:rPr>
              <a:t>Анализ закрытия месяца и сальдо по счетам учета</a:t>
            </a:r>
          </a:p>
        </p:txBody>
      </p:sp>
      <p:sp>
        <p:nvSpPr>
          <p:cNvPr id="4" name="Содержимое 3"/>
          <p:cNvSpPr>
            <a:spLocks noGrp="1"/>
          </p:cNvSpPr>
          <p:nvPr>
            <p:ph idx="1"/>
          </p:nvPr>
        </p:nvSpPr>
        <p:spPr/>
        <p:txBody>
          <a:bodyPr/>
          <a:lstStyle/>
          <a:p>
            <a:pPr marL="0" lvl="1" indent="0" algn="just">
              <a:lnSpc>
                <a:spcPct val="100000"/>
              </a:lnSpc>
              <a:spcBef>
                <a:spcPts val="400"/>
              </a:spcBef>
              <a:spcAft>
                <a:spcPts val="400"/>
              </a:spcAft>
              <a:buClrTx/>
              <a:buSzTx/>
              <a:buNone/>
            </a:pPr>
            <a:r>
              <a:rPr lang="ru-RU" sz="2800" dirty="0" smtClean="0"/>
              <a:t>На конец года осуществляется реформация баланса при процедуре закрытия месяца в декабре: </a:t>
            </a:r>
          </a:p>
          <a:p>
            <a:pPr marL="514800" lvl="1" indent="-349200" algn="just">
              <a:lnSpc>
                <a:spcPct val="100000"/>
              </a:lnSpc>
              <a:spcBef>
                <a:spcPts val="400"/>
              </a:spcBef>
              <a:spcAft>
                <a:spcPts val="400"/>
              </a:spcAft>
            </a:pPr>
            <a:r>
              <a:rPr lang="ru-RU" sz="2800" dirty="0" smtClean="0"/>
              <a:t>сальдо по субсчетам и сальдо по синтетическим счетам 90, 91 и 99 не должно быть</a:t>
            </a:r>
          </a:p>
          <a:p>
            <a:pPr marL="514800" lvl="1" indent="-349200">
              <a:lnSpc>
                <a:spcPct val="100000"/>
              </a:lnSpc>
              <a:spcBef>
                <a:spcPts val="400"/>
              </a:spcBef>
              <a:spcAft>
                <a:spcPts val="400"/>
              </a:spcAft>
            </a:pPr>
            <a:r>
              <a:rPr lang="ru-RU" sz="2800" dirty="0" smtClean="0"/>
              <a:t>финансовый результат должен быть определен по счету 84:</a:t>
            </a:r>
            <a:br>
              <a:rPr lang="ru-RU" sz="2800" dirty="0" smtClean="0"/>
            </a:br>
            <a:r>
              <a:rPr lang="ru-RU" sz="2800" dirty="0" smtClean="0"/>
              <a:t>по кредиту 84 счета - прибыль по итогам года</a:t>
            </a:r>
            <a:br>
              <a:rPr lang="ru-RU" sz="2800" dirty="0" smtClean="0"/>
            </a:br>
            <a:r>
              <a:rPr lang="ru-RU" sz="2800" dirty="0" smtClean="0"/>
              <a:t>по дебету 84 счета – убыток по итогам года</a:t>
            </a:r>
          </a:p>
          <a:p>
            <a:pPr marL="0" lvl="1" indent="0" algn="just">
              <a:lnSpc>
                <a:spcPct val="100000"/>
              </a:lnSpc>
              <a:spcBef>
                <a:spcPts val="400"/>
              </a:spcBef>
              <a:spcAft>
                <a:spcPts val="400"/>
              </a:spcAft>
              <a:buClrTx/>
              <a:buSzTx/>
              <a:buNone/>
            </a:pPr>
            <a:endParaRPr lang="ru-RU" sz="2800" dirty="0" smtClean="0"/>
          </a:p>
        </p:txBody>
      </p:sp>
    </p:spTree>
    <p:extLst>
      <p:ext uri="{BB962C8B-B14F-4D97-AF65-F5344CB8AC3E}">
        <p14:creationId xmlns:p14="http://schemas.microsoft.com/office/powerpoint/2010/main" val="38871897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0" y="5444154"/>
            <a:ext cx="9144000" cy="1200329"/>
          </a:xfrm>
          <a:prstGeom prst="rect">
            <a:avLst/>
          </a:prstGeom>
          <a:blipFill>
            <a:blip r:embed="rId3" cstate="print"/>
            <a:stretch>
              <a:fillRect/>
            </a:stretch>
          </a:blipFill>
        </p:spPr>
        <p:txBody>
          <a:bodyPr vert="horz" lIns="87424" tIns="43713" rIns="87424" bIns="43713" rtlCol="0" anchor="ctr">
            <a:noAutofit/>
          </a:bodyPr>
          <a:lstStyle/>
          <a:p>
            <a:pPr algn="ctr" defTabSz="655695">
              <a:spcBef>
                <a:spcPts val="957"/>
              </a:spcBef>
              <a:spcAft>
                <a:spcPts val="957"/>
              </a:spcAft>
            </a:pPr>
            <a:r>
              <a:rPr lang="ru-RU" sz="3600" b="1" dirty="0" smtClean="0">
                <a:solidFill>
                  <a:srgbClr val="002060"/>
                </a:solidFill>
                <a:latin typeface="Arial Narrow" pitchFamily="34" charset="0"/>
              </a:rPr>
              <a:t>Обнаружение ошибок по налогу на прибыль</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9" y="620687"/>
            <a:ext cx="4176464" cy="4176465"/>
          </a:xfrm>
          <a:prstGeom prst="rect">
            <a:avLst/>
          </a:prstGeom>
        </p:spPr>
      </p:pic>
    </p:spTree>
    <p:extLst>
      <p:ext uri="{BB962C8B-B14F-4D97-AF65-F5344CB8AC3E}">
        <p14:creationId xmlns:p14="http://schemas.microsoft.com/office/powerpoint/2010/main" val="974074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тикер_желтый_мини.png"/>
          <p:cNvPicPr>
            <a:picLocks noChangeAspect="1"/>
          </p:cNvPicPr>
          <p:nvPr/>
        </p:nvPicPr>
        <p:blipFill>
          <a:blip r:embed="rId3"/>
          <a:stretch>
            <a:fillRect/>
          </a:stretch>
        </p:blipFill>
        <p:spPr>
          <a:xfrm>
            <a:off x="7870209" y="5357828"/>
            <a:ext cx="1273796" cy="1357320"/>
          </a:xfrm>
          <a:prstGeom prst="rect">
            <a:avLst/>
          </a:prstGeom>
        </p:spPr>
      </p:pic>
      <p:sp>
        <p:nvSpPr>
          <p:cNvPr id="8" name="Прямоугольник 7"/>
          <p:cNvSpPr/>
          <p:nvPr/>
        </p:nvSpPr>
        <p:spPr>
          <a:xfrm>
            <a:off x="0" y="785794"/>
            <a:ext cx="9144000" cy="519167"/>
          </a:xfrm>
          <a:prstGeom prst="rect">
            <a:avLst/>
          </a:prstGeom>
        </p:spPr>
        <p:txBody>
          <a:bodyPr wrap="square" lIns="87424" tIns="43713" rIns="87424" bIns="43713">
            <a:noAutofit/>
          </a:bodyPr>
          <a:lstStyle/>
          <a:p>
            <a:pPr algn="ctr" defTabSz="655695">
              <a:defRPr/>
            </a:pPr>
            <a:r>
              <a:rPr lang="ru-RU" sz="2800" b="1" dirty="0" smtClean="0">
                <a:solidFill>
                  <a:srgbClr val="002060"/>
                </a:solidFill>
                <a:latin typeface="Arial Narrow" pitchFamily="34" charset="0"/>
              </a:rPr>
              <a:t>БОНУСНАЯ ТЕМА СЕМИНАРА</a:t>
            </a:r>
          </a:p>
        </p:txBody>
      </p:sp>
      <p:sp>
        <p:nvSpPr>
          <p:cNvPr id="4" name="Содержимое 3"/>
          <p:cNvSpPr>
            <a:spLocks noGrp="1"/>
          </p:cNvSpPr>
          <p:nvPr>
            <p:ph idx="1"/>
          </p:nvPr>
        </p:nvSpPr>
        <p:spPr>
          <a:xfrm>
            <a:off x="8708" y="1571617"/>
            <a:ext cx="9144000" cy="5143537"/>
          </a:xfrm>
        </p:spPr>
        <p:txBody>
          <a:bodyPr/>
          <a:lstStyle/>
          <a:p>
            <a:pPr marL="513021" indent="-347579">
              <a:spcBef>
                <a:spcPts val="957"/>
              </a:spcBef>
              <a:spcAft>
                <a:spcPts val="957"/>
              </a:spcAft>
              <a:buClr>
                <a:srgbClr val="C00000"/>
              </a:buClr>
              <a:buSzPct val="80000"/>
            </a:pPr>
            <a:r>
              <a:rPr lang="ru-RU" sz="2800" dirty="0" smtClean="0">
                <a:solidFill>
                  <a:srgbClr val="292929"/>
                </a:solidFill>
              </a:rPr>
              <a:t>Обнаруживаем ошибки перед сдачей отчетности:</a:t>
            </a:r>
          </a:p>
          <a:p>
            <a:pPr marL="513021" indent="-347579">
              <a:spcBef>
                <a:spcPts val="957"/>
              </a:spcBef>
              <a:spcAft>
                <a:spcPts val="957"/>
              </a:spcAft>
              <a:buClr>
                <a:srgbClr val="C00000"/>
              </a:buClr>
              <a:buSzPct val="80000"/>
              <a:buFont typeface="Wingdings 3" pitchFamily="18" charset="2"/>
              <a:buChar char=""/>
            </a:pPr>
            <a:r>
              <a:rPr lang="ru-RU" sz="2800" dirty="0" smtClean="0">
                <a:solidFill>
                  <a:srgbClr val="292929"/>
                </a:solidFill>
              </a:rPr>
              <a:t>при процедуре закрытия месяца</a:t>
            </a:r>
          </a:p>
          <a:p>
            <a:pPr marL="513021" indent="-347579">
              <a:spcBef>
                <a:spcPts val="957"/>
              </a:spcBef>
              <a:spcAft>
                <a:spcPts val="957"/>
              </a:spcAft>
              <a:buClr>
                <a:srgbClr val="C00000"/>
              </a:buClr>
              <a:buSzPct val="80000"/>
              <a:buFont typeface="Wingdings 3" pitchFamily="18" charset="2"/>
              <a:buChar char=""/>
            </a:pPr>
            <a:r>
              <a:rPr lang="ru-RU" sz="2800" dirty="0" smtClean="0">
                <a:solidFill>
                  <a:srgbClr val="292929"/>
                </a:solidFill>
              </a:rPr>
              <a:t>по НДС </a:t>
            </a:r>
          </a:p>
          <a:p>
            <a:pPr marL="513021" indent="-347579">
              <a:spcBef>
                <a:spcPts val="957"/>
              </a:spcBef>
              <a:spcAft>
                <a:spcPts val="957"/>
              </a:spcAft>
              <a:buClr>
                <a:srgbClr val="C00000"/>
              </a:buClr>
              <a:buSzPct val="80000"/>
              <a:buFont typeface="Wingdings 3" pitchFamily="18" charset="2"/>
              <a:buChar char=""/>
            </a:pPr>
            <a:r>
              <a:rPr lang="ru-RU" sz="2800" dirty="0" smtClean="0">
                <a:solidFill>
                  <a:srgbClr val="292929"/>
                </a:solidFill>
              </a:rPr>
              <a:t>по налогу на прибыль</a:t>
            </a:r>
          </a:p>
          <a:p>
            <a:pPr marL="513021" indent="-347579">
              <a:spcBef>
                <a:spcPts val="957"/>
              </a:spcBef>
              <a:spcAft>
                <a:spcPts val="957"/>
              </a:spcAft>
              <a:buClr>
                <a:srgbClr val="C00000"/>
              </a:buClr>
              <a:buSzPct val="80000"/>
              <a:buFont typeface="Wingdings 3" pitchFamily="18" charset="2"/>
              <a:buChar char=""/>
            </a:pPr>
            <a:r>
              <a:rPr lang="ru-RU" sz="2800" dirty="0" smtClean="0">
                <a:solidFill>
                  <a:srgbClr val="292929"/>
                </a:solidFill>
              </a:rPr>
              <a:t>по УСН </a:t>
            </a:r>
          </a:p>
          <a:p>
            <a:pPr marL="513021" indent="-347579">
              <a:spcBef>
                <a:spcPts val="957"/>
              </a:spcBef>
              <a:spcAft>
                <a:spcPts val="957"/>
              </a:spcAft>
              <a:buClr>
                <a:srgbClr val="C00000"/>
              </a:buClr>
              <a:buSzPct val="80000"/>
              <a:buFont typeface="Wingdings 3" pitchFamily="18" charset="2"/>
              <a:buChar char=""/>
            </a:pPr>
            <a:r>
              <a:rPr lang="ru-RU" sz="2800" dirty="0" smtClean="0">
                <a:solidFill>
                  <a:srgbClr val="292929"/>
                </a:solidFill>
              </a:rPr>
              <a:t>по налогу на имущество</a:t>
            </a:r>
          </a:p>
          <a:p>
            <a:pPr marL="513021" indent="-347579" algn="ctr">
              <a:spcBef>
                <a:spcPts val="957"/>
              </a:spcBef>
              <a:spcAft>
                <a:spcPts val="957"/>
              </a:spcAft>
              <a:buClr>
                <a:srgbClr val="C00000"/>
              </a:buClr>
              <a:buSzPct val="80000"/>
            </a:pPr>
            <a:r>
              <a:rPr lang="ru-RU" sz="2800" dirty="0" smtClean="0">
                <a:solidFill>
                  <a:srgbClr val="FF0000"/>
                </a:solidFill>
              </a:rPr>
              <a:t>Для тех, кто до конца эфира!</a:t>
            </a:r>
            <a:endParaRPr lang="ru-RU" sz="2800" dirty="0">
              <a:solidFill>
                <a:srgbClr val="FF0000"/>
              </a:solidFill>
            </a:endParaRPr>
          </a:p>
        </p:txBody>
      </p:sp>
      <p:sp>
        <p:nvSpPr>
          <p:cNvPr id="5" name="TextBox 4"/>
          <p:cNvSpPr txBox="1"/>
          <p:nvPr/>
        </p:nvSpPr>
        <p:spPr>
          <a:xfrm>
            <a:off x="8021710" y="5786466"/>
            <a:ext cx="1122294" cy="642278"/>
          </a:xfrm>
          <a:prstGeom prst="rect">
            <a:avLst/>
          </a:prstGeom>
          <a:noFill/>
        </p:spPr>
        <p:txBody>
          <a:bodyPr wrap="square" lIns="87424" tIns="43713" rIns="87424" bIns="43713" rtlCol="0" anchor="ctr" anchorCtr="0">
            <a:spAutoFit/>
            <a:scene3d>
              <a:camera prst="orthographicFront">
                <a:rot lat="0" lon="0" rev="900000"/>
              </a:camera>
              <a:lightRig rig="threePt" dir="t"/>
            </a:scene3d>
          </a:bodyPr>
          <a:lstStyle/>
          <a:p>
            <a:pPr algn="ctr" defTabSz="655695"/>
            <a:r>
              <a:rPr lang="ru-RU" sz="1200" dirty="0" smtClean="0">
                <a:solidFill>
                  <a:srgbClr val="002060"/>
                </a:solidFill>
                <a:latin typeface="Candara" pitchFamily="34" charset="0"/>
              </a:rPr>
              <a:t>ГОДОВАЯ </a:t>
            </a:r>
          </a:p>
          <a:p>
            <a:pPr algn="ctr" defTabSz="655695"/>
            <a:r>
              <a:rPr lang="ru-RU" sz="1200" dirty="0" smtClean="0">
                <a:solidFill>
                  <a:srgbClr val="002060"/>
                </a:solidFill>
                <a:latin typeface="Candara" pitchFamily="34" charset="0"/>
              </a:rPr>
              <a:t>ОТЧЕТНОСТЬ </a:t>
            </a:r>
          </a:p>
          <a:p>
            <a:pPr algn="ctr" defTabSz="655695"/>
            <a:r>
              <a:rPr lang="ru-RU" sz="1200" dirty="0" smtClean="0">
                <a:solidFill>
                  <a:srgbClr val="002060"/>
                </a:solidFill>
                <a:latin typeface="Candara" pitchFamily="34" charset="0"/>
              </a:rPr>
              <a:t>2017</a:t>
            </a:r>
          </a:p>
        </p:txBody>
      </p:sp>
    </p:spTree>
    <p:extLst>
      <p:ext uri="{BB962C8B-B14F-4D97-AF65-F5344CB8AC3E}">
        <p14:creationId xmlns:p14="http://schemas.microsoft.com/office/powerpoint/2010/main" val="16311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тикер_желтый_мини.png"/>
          <p:cNvPicPr>
            <a:picLocks noChangeAspect="1"/>
          </p:cNvPicPr>
          <p:nvPr/>
        </p:nvPicPr>
        <p:blipFill>
          <a:blip r:embed="rId3"/>
          <a:stretch>
            <a:fillRect/>
          </a:stretch>
        </p:blipFill>
        <p:spPr>
          <a:xfrm>
            <a:off x="7870209" y="5357828"/>
            <a:ext cx="1273796" cy="1357320"/>
          </a:xfrm>
          <a:prstGeom prst="rect">
            <a:avLst/>
          </a:prstGeom>
        </p:spPr>
      </p:pic>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СПАСИБО ЗА ВАШЕ ДОВЕРИЕ!</a:t>
            </a:r>
          </a:p>
        </p:txBody>
      </p:sp>
      <p:sp>
        <p:nvSpPr>
          <p:cNvPr id="5" name="TextBox 4"/>
          <p:cNvSpPr txBox="1"/>
          <p:nvPr/>
        </p:nvSpPr>
        <p:spPr>
          <a:xfrm>
            <a:off x="8021710" y="5786466"/>
            <a:ext cx="1122294" cy="642278"/>
          </a:xfrm>
          <a:prstGeom prst="rect">
            <a:avLst/>
          </a:prstGeom>
          <a:noFill/>
        </p:spPr>
        <p:txBody>
          <a:bodyPr wrap="square" lIns="87424" tIns="43713" rIns="87424" bIns="43713" rtlCol="0" anchor="ctr" anchorCtr="0">
            <a:spAutoFit/>
            <a:scene3d>
              <a:camera prst="orthographicFront">
                <a:rot lat="0" lon="0" rev="900000"/>
              </a:camera>
              <a:lightRig rig="threePt" dir="t"/>
            </a:scene3d>
          </a:bodyPr>
          <a:lstStyle/>
          <a:p>
            <a:pPr algn="ctr" defTabSz="655695"/>
            <a:r>
              <a:rPr lang="ru-RU" sz="1200" dirty="0" smtClean="0">
                <a:solidFill>
                  <a:srgbClr val="002060"/>
                </a:solidFill>
                <a:latin typeface="Candara" pitchFamily="34" charset="0"/>
              </a:rPr>
              <a:t>ГОДОВАЯ </a:t>
            </a:r>
          </a:p>
          <a:p>
            <a:pPr algn="ctr" defTabSz="655695"/>
            <a:r>
              <a:rPr lang="ru-RU" sz="1200" dirty="0" smtClean="0">
                <a:solidFill>
                  <a:srgbClr val="002060"/>
                </a:solidFill>
                <a:latin typeface="Candara" pitchFamily="34" charset="0"/>
              </a:rPr>
              <a:t>ОТЧЕТНОСТЬ </a:t>
            </a:r>
          </a:p>
          <a:p>
            <a:pPr algn="ctr" defTabSz="655695"/>
            <a:r>
              <a:rPr lang="ru-RU" sz="1200" dirty="0" smtClean="0">
                <a:solidFill>
                  <a:srgbClr val="002060"/>
                </a:solidFill>
                <a:latin typeface="Candara" pitchFamily="34" charset="0"/>
              </a:rPr>
              <a:t>2017</a:t>
            </a:r>
          </a:p>
        </p:txBody>
      </p:sp>
      <p:sp>
        <p:nvSpPr>
          <p:cNvPr id="6" name="Содержимое 3"/>
          <p:cNvSpPr txBox="1">
            <a:spLocks/>
          </p:cNvSpPr>
          <p:nvPr/>
        </p:nvSpPr>
        <p:spPr>
          <a:xfrm>
            <a:off x="0" y="2357430"/>
            <a:ext cx="9144000" cy="3714777"/>
          </a:xfrm>
          <a:prstGeom prst="rect">
            <a:avLst/>
          </a:prstGeom>
        </p:spPr>
        <p:txBody>
          <a:bodyPr vert="horz" lIns="87424" tIns="43713" rIns="87424" bIns="43713" rtlCol="0">
            <a:noAutofit/>
          </a:bodyPr>
          <a:lstStyle/>
          <a:p>
            <a:pPr marL="0" marR="0" lvl="0" indent="0" algn="ctr" defTabSz="874262"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ru-RU" altLang="ru-RU" sz="3200" b="1" i="0" u="none" strike="noStrike" kern="1200" cap="none" spc="0" normalizeH="0" baseline="0" noProof="0" dirty="0" smtClean="0">
                <a:ln>
                  <a:noFill/>
                </a:ln>
                <a:solidFill>
                  <a:srgbClr val="292929"/>
                </a:solidFill>
                <a:effectLst/>
                <a:uLnTx/>
                <a:uFillTx/>
                <a:latin typeface="Arial Narrow" pitchFamily="34" charset="0"/>
                <a:ea typeface="+mn-ea"/>
                <a:cs typeface="+mn-cs"/>
              </a:rPr>
              <a:t>   </a:t>
            </a:r>
            <a:r>
              <a:rPr lang="ru-RU" altLang="ru-RU" sz="3200" dirty="0" smtClean="0">
                <a:solidFill>
                  <a:srgbClr val="292929"/>
                </a:solidFill>
                <a:latin typeface="Arial Narrow" pitchFamily="34" charset="0"/>
              </a:rPr>
              <a:t>Поставьте в </a:t>
            </a:r>
            <a:r>
              <a:rPr lang="ru-RU" altLang="ru-RU" sz="3200" b="1" dirty="0" smtClean="0">
                <a:solidFill>
                  <a:srgbClr val="FF0000"/>
                </a:solidFill>
                <a:latin typeface="Arial Narrow" pitchFamily="34" charset="0"/>
              </a:rPr>
              <a:t>ЧАТЕ +</a:t>
            </a:r>
            <a:r>
              <a:rPr lang="ru-RU" altLang="ru-RU" sz="3200" dirty="0" smtClean="0">
                <a:solidFill>
                  <a:srgbClr val="292929"/>
                </a:solidFill>
                <a:latin typeface="Arial Narrow" pitchFamily="34" charset="0"/>
              </a:rPr>
              <a:t> кто уже оформил</a:t>
            </a:r>
            <a:br>
              <a:rPr lang="ru-RU" altLang="ru-RU" sz="3200" dirty="0" smtClean="0">
                <a:solidFill>
                  <a:srgbClr val="292929"/>
                </a:solidFill>
                <a:latin typeface="Arial Narrow" pitchFamily="34" charset="0"/>
              </a:rPr>
            </a:br>
            <a:r>
              <a:rPr lang="ru-RU" altLang="ru-RU" sz="3200" dirty="0" smtClean="0">
                <a:solidFill>
                  <a:srgbClr val="292929"/>
                </a:solidFill>
                <a:latin typeface="Arial Narrow" pitchFamily="34" charset="0"/>
              </a:rPr>
              <a:t>сегодня или ранее заявку на участие</a:t>
            </a:r>
            <a:br>
              <a:rPr lang="ru-RU" altLang="ru-RU" sz="3200" dirty="0" smtClean="0">
                <a:solidFill>
                  <a:srgbClr val="292929"/>
                </a:solidFill>
                <a:latin typeface="Arial Narrow" pitchFamily="34" charset="0"/>
              </a:rPr>
            </a:br>
            <a:r>
              <a:rPr lang="ru-RU" altLang="ru-RU" sz="3200" dirty="0" smtClean="0">
                <a:solidFill>
                  <a:srgbClr val="292929"/>
                </a:solidFill>
                <a:latin typeface="Arial Narrow" pitchFamily="34" charset="0"/>
              </a:rPr>
              <a:t>в онлайн-семинарах по Отчетности 2017 в 1С</a:t>
            </a:r>
            <a:endParaRPr kumimoji="0" lang="en-US" altLang="ru-RU" sz="3200" i="0" u="none" strike="noStrike" kern="1200" cap="none" spc="0" normalizeH="0" baseline="0" noProof="0" dirty="0" smtClean="0">
              <a:ln>
                <a:noFill/>
              </a:ln>
              <a:solidFill>
                <a:srgbClr val="292929"/>
              </a:solidFill>
              <a:effectLst/>
              <a:uLnTx/>
              <a:uFillTx/>
              <a:latin typeface="Arial Narrow" pitchFamily="34" charset="0"/>
              <a:ea typeface="+mn-ea"/>
              <a:cs typeface="+mn-cs"/>
            </a:endParaRPr>
          </a:p>
          <a:p>
            <a:pPr marL="0" marR="0" lvl="0" indent="0" algn="ctr" defTabSz="874262"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ru-RU" altLang="ru-RU" sz="3200" b="1" i="0" u="none" strike="noStrike" kern="1200" cap="none" spc="0" normalizeH="0" baseline="0" noProof="0" dirty="0" smtClean="0">
              <a:ln>
                <a:noFill/>
              </a:ln>
              <a:solidFill>
                <a:srgbClr val="292929"/>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41996648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ПОСЛЕДНИЕ МИНУТЫ ПРЯМОГО ЭФИРА</a:t>
            </a:r>
          </a:p>
        </p:txBody>
      </p:sp>
      <p:sp>
        <p:nvSpPr>
          <p:cNvPr id="7" name="TextBox 6"/>
          <p:cNvSpPr txBox="1"/>
          <p:nvPr/>
        </p:nvSpPr>
        <p:spPr>
          <a:xfrm>
            <a:off x="0" y="1928012"/>
            <a:ext cx="2907271" cy="2062103"/>
          </a:xfrm>
          <a:prstGeom prst="rect">
            <a:avLst/>
          </a:prstGeom>
          <a:solidFill>
            <a:schemeClr val="accent1">
              <a:lumMod val="20000"/>
              <a:lumOff val="80000"/>
            </a:schemeClr>
          </a:solidFill>
        </p:spPr>
        <p:txBody>
          <a:bodyPr wrap="square" rtlCol="0">
            <a:spAutoFit/>
          </a:bodyPr>
          <a:lstStyle/>
          <a:p>
            <a:pPr algn="ctr"/>
            <a:r>
              <a:rPr lang="ru-RU" sz="2200" strike="sngStrike" dirty="0" smtClean="0">
                <a:solidFill>
                  <a:schemeClr val="bg1">
                    <a:lumMod val="50000"/>
                  </a:schemeClr>
                </a:solidFill>
              </a:rPr>
              <a:t>13 900 </a:t>
            </a:r>
            <a:r>
              <a:rPr lang="ru-RU" sz="2200" dirty="0" smtClean="0">
                <a:solidFill>
                  <a:srgbClr val="FF0000"/>
                </a:solidFill>
              </a:rPr>
              <a:t> </a:t>
            </a:r>
            <a:r>
              <a:rPr lang="ru-RU" sz="2800" b="1" dirty="0" smtClean="0">
                <a:solidFill>
                  <a:srgbClr val="FF0000"/>
                </a:solidFill>
              </a:rPr>
              <a:t>9 900 руб. </a:t>
            </a:r>
            <a:r>
              <a:rPr lang="ru-RU" sz="2200" dirty="0" smtClean="0">
                <a:solidFill>
                  <a:srgbClr val="FF0000"/>
                </a:solidFill>
              </a:rPr>
              <a:t/>
            </a:r>
            <a:br>
              <a:rPr lang="ru-RU" sz="2200" dirty="0" smtClean="0">
                <a:solidFill>
                  <a:srgbClr val="FF0000"/>
                </a:solidFill>
              </a:rPr>
            </a:br>
            <a:r>
              <a:rPr lang="ru-RU" sz="2000" b="1" dirty="0" smtClean="0"/>
              <a:t>Комплект</a:t>
            </a:r>
            <a:r>
              <a:rPr lang="en-US" sz="2000" b="1" dirty="0" smtClean="0"/>
              <a:t>:</a:t>
            </a:r>
            <a:r>
              <a:rPr lang="ru-RU" sz="2000" dirty="0" smtClean="0">
                <a:solidFill>
                  <a:srgbClr val="FF0000"/>
                </a:solidFill>
              </a:rPr>
              <a:t/>
            </a:r>
            <a:br>
              <a:rPr lang="ru-RU" sz="2000" dirty="0" smtClean="0">
                <a:solidFill>
                  <a:srgbClr val="FF0000"/>
                </a:solidFill>
              </a:rPr>
            </a:br>
            <a:r>
              <a:rPr lang="ru-RU" sz="2000" dirty="0" smtClean="0"/>
              <a:t>Отчётность 2017 +</a:t>
            </a:r>
            <a:br>
              <a:rPr lang="ru-RU" sz="2000" dirty="0" smtClean="0"/>
            </a:br>
            <a:r>
              <a:rPr lang="ru-RU" sz="2000" dirty="0" smtClean="0"/>
              <a:t> БухЭксперт8 - Рубрикатор БУХ 3</a:t>
            </a:r>
            <a:br>
              <a:rPr lang="ru-RU" sz="2000" dirty="0" smtClean="0"/>
            </a:br>
            <a:r>
              <a:rPr lang="ru-RU" sz="2000" dirty="0" smtClean="0"/>
              <a:t>до 31.03.2018</a:t>
            </a:r>
            <a:endParaRPr lang="ru-RU" sz="2000" dirty="0"/>
          </a:p>
        </p:txBody>
      </p:sp>
      <p:pic>
        <p:nvPicPr>
          <p:cNvPr id="10" name="Picture 2" descr="D:\YandexDisk\0. БухЭксперт8\02. Дизайн\13. Эмблемы Сов для Оли слайды\logo-600x600-3.png"/>
          <p:cNvPicPr>
            <a:picLocks noChangeAspect="1" noChangeArrowheads="1"/>
          </p:cNvPicPr>
          <p:nvPr/>
        </p:nvPicPr>
        <p:blipFill>
          <a:blip r:embed="rId3"/>
          <a:srcRect/>
          <a:stretch>
            <a:fillRect/>
          </a:stretch>
        </p:blipFill>
        <p:spPr bwMode="auto">
          <a:xfrm>
            <a:off x="3143240" y="1285860"/>
            <a:ext cx="2817794" cy="2817794"/>
          </a:xfrm>
          <a:prstGeom prst="rect">
            <a:avLst/>
          </a:prstGeom>
          <a:noFill/>
        </p:spPr>
      </p:pic>
      <p:sp>
        <p:nvSpPr>
          <p:cNvPr id="11" name="TextBox 10"/>
          <p:cNvSpPr txBox="1"/>
          <p:nvPr/>
        </p:nvSpPr>
        <p:spPr>
          <a:xfrm>
            <a:off x="6236761" y="1928012"/>
            <a:ext cx="2907271" cy="2062103"/>
          </a:xfrm>
          <a:prstGeom prst="rect">
            <a:avLst/>
          </a:prstGeom>
          <a:solidFill>
            <a:schemeClr val="accent6">
              <a:lumMod val="20000"/>
              <a:lumOff val="80000"/>
            </a:schemeClr>
          </a:solidFill>
        </p:spPr>
        <p:txBody>
          <a:bodyPr wrap="square" rtlCol="0">
            <a:spAutoFit/>
          </a:bodyPr>
          <a:lstStyle/>
          <a:p>
            <a:pPr algn="ctr"/>
            <a:r>
              <a:rPr lang="ru-RU" sz="2200" strike="sngStrike" dirty="0" smtClean="0">
                <a:solidFill>
                  <a:schemeClr val="bg1">
                    <a:lumMod val="50000"/>
                  </a:schemeClr>
                </a:solidFill>
              </a:rPr>
              <a:t>13 900 </a:t>
            </a:r>
            <a:r>
              <a:rPr lang="ru-RU" sz="2200" dirty="0" smtClean="0">
                <a:solidFill>
                  <a:srgbClr val="FF0000"/>
                </a:solidFill>
              </a:rPr>
              <a:t> </a:t>
            </a:r>
            <a:r>
              <a:rPr lang="ru-RU" sz="2800" b="1" dirty="0" smtClean="0">
                <a:solidFill>
                  <a:srgbClr val="FF0000"/>
                </a:solidFill>
              </a:rPr>
              <a:t>9 900 руб. </a:t>
            </a:r>
            <a:r>
              <a:rPr lang="ru-RU" sz="2200" dirty="0" smtClean="0">
                <a:solidFill>
                  <a:srgbClr val="FF0000"/>
                </a:solidFill>
              </a:rPr>
              <a:t/>
            </a:r>
            <a:br>
              <a:rPr lang="ru-RU" sz="2200" dirty="0" smtClean="0">
                <a:solidFill>
                  <a:srgbClr val="FF0000"/>
                </a:solidFill>
              </a:rPr>
            </a:br>
            <a:r>
              <a:rPr lang="ru-RU" sz="2000" b="1" dirty="0" smtClean="0"/>
              <a:t>Комплект</a:t>
            </a:r>
            <a:r>
              <a:rPr lang="en-US" sz="2000" b="1" dirty="0" smtClean="0"/>
              <a:t>:</a:t>
            </a:r>
            <a:r>
              <a:rPr lang="ru-RU" sz="2000" dirty="0" smtClean="0"/>
              <a:t/>
            </a:r>
            <a:br>
              <a:rPr lang="ru-RU" sz="2000" dirty="0" smtClean="0"/>
            </a:br>
            <a:r>
              <a:rPr lang="ru-RU" sz="2000" dirty="0" smtClean="0"/>
              <a:t> Отчётность 2017 +</a:t>
            </a:r>
            <a:br>
              <a:rPr lang="ru-RU" sz="2000" dirty="0" smtClean="0"/>
            </a:br>
            <a:r>
              <a:rPr lang="ru-RU" sz="2000" dirty="0" smtClean="0"/>
              <a:t> БухЭксперт8 - Рубрикатор ЗУП 3</a:t>
            </a:r>
            <a:br>
              <a:rPr lang="ru-RU" sz="2000" dirty="0" smtClean="0"/>
            </a:br>
            <a:r>
              <a:rPr lang="ru-RU" sz="2000" dirty="0" smtClean="0"/>
              <a:t>до 31.03.2018</a:t>
            </a:r>
            <a:endParaRPr lang="ru-RU" sz="2000" dirty="0"/>
          </a:p>
        </p:txBody>
      </p:sp>
      <p:sp>
        <p:nvSpPr>
          <p:cNvPr id="12" name="TextBox 11"/>
          <p:cNvSpPr txBox="1"/>
          <p:nvPr/>
        </p:nvSpPr>
        <p:spPr>
          <a:xfrm>
            <a:off x="2500298" y="3429000"/>
            <a:ext cx="3929090" cy="2431435"/>
          </a:xfrm>
          <a:prstGeom prst="rect">
            <a:avLst/>
          </a:prstGeom>
          <a:solidFill>
            <a:schemeClr val="accent4">
              <a:lumMod val="20000"/>
              <a:lumOff val="80000"/>
            </a:schemeClr>
          </a:solidFill>
        </p:spPr>
        <p:txBody>
          <a:bodyPr wrap="square" rtlCol="0">
            <a:spAutoFit/>
          </a:bodyPr>
          <a:lstStyle/>
          <a:p>
            <a:pPr algn="ctr"/>
            <a:r>
              <a:rPr lang="ru-RU" sz="2200" strike="sngStrike" dirty="0" smtClean="0">
                <a:solidFill>
                  <a:schemeClr val="bg1">
                    <a:lumMod val="50000"/>
                  </a:schemeClr>
                </a:solidFill>
              </a:rPr>
              <a:t>27 800 </a:t>
            </a:r>
            <a:r>
              <a:rPr lang="ru-RU" sz="2200" dirty="0" smtClean="0">
                <a:solidFill>
                  <a:srgbClr val="FF0000"/>
                </a:solidFill>
              </a:rPr>
              <a:t> </a:t>
            </a:r>
            <a:r>
              <a:rPr lang="ru-RU" sz="3200" b="1" dirty="0" smtClean="0">
                <a:solidFill>
                  <a:srgbClr val="FF0000"/>
                </a:solidFill>
              </a:rPr>
              <a:t>13 900 руб. </a:t>
            </a:r>
            <a:r>
              <a:rPr lang="ru-RU" sz="2200" dirty="0" smtClean="0">
                <a:solidFill>
                  <a:srgbClr val="FF0000"/>
                </a:solidFill>
              </a:rPr>
              <a:t/>
            </a:r>
            <a:br>
              <a:rPr lang="ru-RU" sz="2200" dirty="0" smtClean="0">
                <a:solidFill>
                  <a:srgbClr val="FF0000"/>
                </a:solidFill>
              </a:rPr>
            </a:br>
            <a:r>
              <a:rPr lang="ru-RU" sz="2400" b="1" dirty="0" smtClean="0"/>
              <a:t>Комплект</a:t>
            </a:r>
            <a:r>
              <a:rPr lang="en-US" sz="2400" b="1" dirty="0" smtClean="0"/>
              <a:t>:</a:t>
            </a:r>
            <a:r>
              <a:rPr lang="ru-RU" sz="2400" dirty="0" smtClean="0"/>
              <a:t/>
            </a:r>
            <a:br>
              <a:rPr lang="ru-RU" sz="2400" dirty="0" smtClean="0"/>
            </a:br>
            <a:r>
              <a:rPr lang="ru-RU" sz="2400" dirty="0" smtClean="0"/>
              <a:t> Отчётность 2017 + </a:t>
            </a:r>
          </a:p>
          <a:p>
            <a:pPr algn="ctr"/>
            <a:r>
              <a:rPr lang="ru-RU" sz="2400" dirty="0" smtClean="0"/>
              <a:t>БухЭксперт8 - Рубрикатор БУХ 3 и ЗУП 3</a:t>
            </a:r>
            <a:br>
              <a:rPr lang="ru-RU" sz="2400" dirty="0" smtClean="0"/>
            </a:br>
            <a:r>
              <a:rPr lang="ru-RU" sz="2400" dirty="0" smtClean="0"/>
              <a:t> до 31.03.2018</a:t>
            </a:r>
            <a:endParaRPr lang="ru-RU" sz="2400" dirty="0"/>
          </a:p>
        </p:txBody>
      </p:sp>
      <p:sp>
        <p:nvSpPr>
          <p:cNvPr id="13" name="TextBox 12"/>
          <p:cNvSpPr txBox="1"/>
          <p:nvPr/>
        </p:nvSpPr>
        <p:spPr>
          <a:xfrm>
            <a:off x="142844" y="6017145"/>
            <a:ext cx="8786874" cy="769441"/>
          </a:xfrm>
          <a:prstGeom prst="rect">
            <a:avLst/>
          </a:prstGeom>
          <a:solidFill>
            <a:schemeClr val="bg1"/>
          </a:solidFill>
        </p:spPr>
        <p:txBody>
          <a:bodyPr wrap="square" rtlCol="0">
            <a:spAutoFit/>
          </a:bodyPr>
          <a:lstStyle/>
          <a:p>
            <a:pPr algn="ctr"/>
            <a:r>
              <a:rPr lang="ru-RU" sz="2200" dirty="0" smtClean="0">
                <a:solidFill>
                  <a:srgbClr val="FF0000"/>
                </a:solidFill>
                <a:latin typeface="Arial Narrow" pitchFamily="34" charset="0"/>
              </a:rPr>
              <a:t>ПЕРЕХОДИТЕ ПО ССЫЛКЕ ИЗ ЧАТА И ЗАФИКСИРУЙТЕ СТОИМОСТЬ </a:t>
            </a:r>
            <a:r>
              <a:rPr lang="ru-RU" sz="2200" dirty="0" smtClean="0">
                <a:latin typeface="Arial Narrow" pitchFamily="34" charset="0"/>
              </a:rPr>
              <a:t>УЧАСТИЯ ДО КОНЦА ПРЯМОГО ЭФИРА ОТ ИМЕНИ ЮР. или ФИЗ. лица</a:t>
            </a:r>
            <a:endParaRPr lang="ru-RU" sz="2200" dirty="0">
              <a:latin typeface="Arial Narrow" pitchFamily="34" charset="0"/>
            </a:endParaRPr>
          </a:p>
        </p:txBody>
      </p:sp>
    </p:spTree>
    <p:extLst>
      <p:ext uri="{BB962C8B-B14F-4D97-AF65-F5344CB8AC3E}">
        <p14:creationId xmlns:p14="http://schemas.microsoft.com/office/powerpoint/2010/main" val="339667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ОТЗЫВЫ С ПРЕДЫДУЩИХ СЕМИНАРОВ ПО ОТЧЁТНОСТИ</a:t>
            </a:r>
          </a:p>
        </p:txBody>
      </p:sp>
      <p:pic>
        <p:nvPicPr>
          <p:cNvPr id="1026" name="Picture 2" descr="D:\YandexDisk\0. Профбух\02. Ланчи\2017\29. Годовая отчетность\ОТЗЫВЫ-1\o-1.png"/>
          <p:cNvPicPr>
            <a:picLocks noChangeAspect="1" noChangeArrowheads="1"/>
          </p:cNvPicPr>
          <p:nvPr/>
        </p:nvPicPr>
        <p:blipFill>
          <a:blip r:embed="rId3"/>
          <a:srcRect/>
          <a:stretch>
            <a:fillRect/>
          </a:stretch>
        </p:blipFill>
        <p:spPr bwMode="auto">
          <a:xfrm>
            <a:off x="0" y="1785926"/>
            <a:ext cx="9144000" cy="3834233"/>
          </a:xfrm>
          <a:prstGeom prst="rect">
            <a:avLst/>
          </a:prstGeom>
          <a:noFill/>
        </p:spPr>
      </p:pic>
    </p:spTree>
    <p:extLst>
      <p:ext uri="{BB962C8B-B14F-4D97-AF65-F5344CB8AC3E}">
        <p14:creationId xmlns:p14="http://schemas.microsoft.com/office/powerpoint/2010/main" val="28337034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ОТЗЫВЫ С ПРЕДЫДУЩИХ СЕМИНАРОВ ПО ОТЧЁТНОСТИ</a:t>
            </a:r>
          </a:p>
        </p:txBody>
      </p:sp>
      <p:pic>
        <p:nvPicPr>
          <p:cNvPr id="2050" name="Picture 2" descr="D:\YandexDisk\0. Профбух\02. Ланчи\2017\29. Годовая отчетность\ОТЗЫВЫ-1\o-2.png"/>
          <p:cNvPicPr>
            <a:picLocks noChangeAspect="1" noChangeArrowheads="1"/>
          </p:cNvPicPr>
          <p:nvPr/>
        </p:nvPicPr>
        <p:blipFill>
          <a:blip r:embed="rId3"/>
          <a:srcRect/>
          <a:stretch>
            <a:fillRect/>
          </a:stretch>
        </p:blipFill>
        <p:spPr bwMode="auto">
          <a:xfrm>
            <a:off x="0" y="2285992"/>
            <a:ext cx="9144000" cy="2210161"/>
          </a:xfrm>
          <a:prstGeom prst="rect">
            <a:avLst/>
          </a:prstGeom>
          <a:noFill/>
        </p:spPr>
      </p:pic>
    </p:spTree>
    <p:extLst>
      <p:ext uri="{BB962C8B-B14F-4D97-AF65-F5344CB8AC3E}">
        <p14:creationId xmlns:p14="http://schemas.microsoft.com/office/powerpoint/2010/main" val="12456172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ОТЗЫВЫ С ПРЕДЫДУЩИХ СЕМИНАРОВ ПО ОТЧЁТНОСТИ</a:t>
            </a:r>
          </a:p>
        </p:txBody>
      </p:sp>
      <p:pic>
        <p:nvPicPr>
          <p:cNvPr id="3074" name="Picture 2" descr="D:\YandexDisk\0. Профбух\02. Ланчи\2017\29. Годовая отчетность\ОТЗЫВЫ-1\o-3.png"/>
          <p:cNvPicPr>
            <a:picLocks noChangeAspect="1" noChangeArrowheads="1"/>
          </p:cNvPicPr>
          <p:nvPr/>
        </p:nvPicPr>
        <p:blipFill>
          <a:blip r:embed="rId3"/>
          <a:srcRect/>
          <a:stretch>
            <a:fillRect/>
          </a:stretch>
        </p:blipFill>
        <p:spPr bwMode="auto">
          <a:xfrm>
            <a:off x="0" y="2357430"/>
            <a:ext cx="9179461" cy="2428892"/>
          </a:xfrm>
          <a:prstGeom prst="rect">
            <a:avLst/>
          </a:prstGeom>
          <a:noFill/>
        </p:spPr>
      </p:pic>
    </p:spTree>
    <p:extLst>
      <p:ext uri="{BB962C8B-B14F-4D97-AF65-F5344CB8AC3E}">
        <p14:creationId xmlns:p14="http://schemas.microsoft.com/office/powerpoint/2010/main" val="2133588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ОТЗЫВЫ С ПРЕДЫДУЩИХ СЕМИНАРОВ ПО ОТЧЁТНОСТИ</a:t>
            </a:r>
          </a:p>
        </p:txBody>
      </p:sp>
      <p:pic>
        <p:nvPicPr>
          <p:cNvPr id="4098" name="Picture 2" descr="D:\YandexDisk\0. Профбух\02. Ланчи\2017\29. Годовая отчетность\ОТЗЫВЫ-1\o-4.png"/>
          <p:cNvPicPr>
            <a:picLocks noChangeAspect="1" noChangeArrowheads="1"/>
          </p:cNvPicPr>
          <p:nvPr/>
        </p:nvPicPr>
        <p:blipFill>
          <a:blip r:embed="rId3"/>
          <a:srcRect/>
          <a:stretch>
            <a:fillRect/>
          </a:stretch>
        </p:blipFill>
        <p:spPr bwMode="auto">
          <a:xfrm>
            <a:off x="-1" y="2285992"/>
            <a:ext cx="9144001" cy="2671525"/>
          </a:xfrm>
          <a:prstGeom prst="rect">
            <a:avLst/>
          </a:prstGeom>
          <a:noFill/>
        </p:spPr>
      </p:pic>
    </p:spTree>
    <p:extLst>
      <p:ext uri="{BB962C8B-B14F-4D97-AF65-F5344CB8AC3E}">
        <p14:creationId xmlns:p14="http://schemas.microsoft.com/office/powerpoint/2010/main" val="35103206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ОТЗЫВЫ С ПРЕДЫДУЩИХ СЕМИНАРОВ ПО ОТЧЁТНОСТИ</a:t>
            </a:r>
          </a:p>
        </p:txBody>
      </p:sp>
      <p:pic>
        <p:nvPicPr>
          <p:cNvPr id="5122" name="Picture 2" descr="D:\YandexDisk\0. Профбух\02. Ланчи\2017\29. Годовая отчетность\ОТЗЫВЫ-1\o-5.png"/>
          <p:cNvPicPr>
            <a:picLocks noChangeAspect="1" noChangeArrowheads="1"/>
          </p:cNvPicPr>
          <p:nvPr/>
        </p:nvPicPr>
        <p:blipFill>
          <a:blip r:embed="rId3"/>
          <a:srcRect/>
          <a:stretch>
            <a:fillRect/>
          </a:stretch>
        </p:blipFill>
        <p:spPr bwMode="auto">
          <a:xfrm>
            <a:off x="-1" y="2285992"/>
            <a:ext cx="9144001" cy="2117672"/>
          </a:xfrm>
          <a:prstGeom prst="rect">
            <a:avLst/>
          </a:prstGeom>
          <a:noFill/>
        </p:spPr>
      </p:pic>
    </p:spTree>
    <p:extLst>
      <p:ext uri="{BB962C8B-B14F-4D97-AF65-F5344CB8AC3E}">
        <p14:creationId xmlns:p14="http://schemas.microsoft.com/office/powerpoint/2010/main" val="14831446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ОТЗЫВЫ С ПРЕДЫДУЩИХ СЕМИНАРОВ ПО ОТЧЁТНОСТИ</a:t>
            </a:r>
          </a:p>
        </p:txBody>
      </p:sp>
      <p:pic>
        <p:nvPicPr>
          <p:cNvPr id="6146" name="Picture 2" descr="D:\YandexDisk\0. Профбух\02. Ланчи\2017\29. Годовая отчетность\ОТЗЫВЫ-1\o-6.png"/>
          <p:cNvPicPr>
            <a:picLocks noChangeAspect="1" noChangeArrowheads="1"/>
          </p:cNvPicPr>
          <p:nvPr/>
        </p:nvPicPr>
        <p:blipFill>
          <a:blip r:embed="rId3"/>
          <a:srcRect/>
          <a:stretch>
            <a:fillRect/>
          </a:stretch>
        </p:blipFill>
        <p:spPr bwMode="auto">
          <a:xfrm>
            <a:off x="0" y="1928802"/>
            <a:ext cx="9097766" cy="3071834"/>
          </a:xfrm>
          <a:prstGeom prst="rect">
            <a:avLst/>
          </a:prstGeom>
          <a:noFill/>
        </p:spPr>
      </p:pic>
    </p:spTree>
    <p:extLst>
      <p:ext uri="{BB962C8B-B14F-4D97-AF65-F5344CB8AC3E}">
        <p14:creationId xmlns:p14="http://schemas.microsoft.com/office/powerpoint/2010/main" val="261463095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100% ГАРАНТИЯ НА 30 ДНЕЙ</a:t>
            </a:r>
          </a:p>
        </p:txBody>
      </p:sp>
      <p:sp>
        <p:nvSpPr>
          <p:cNvPr id="4" name="TextBox 3"/>
          <p:cNvSpPr txBox="1"/>
          <p:nvPr/>
        </p:nvSpPr>
        <p:spPr>
          <a:xfrm>
            <a:off x="142844" y="3500438"/>
            <a:ext cx="8847295" cy="2462213"/>
          </a:xfrm>
          <a:prstGeom prst="rect">
            <a:avLst/>
          </a:prstGeom>
          <a:noFill/>
        </p:spPr>
        <p:txBody>
          <a:bodyPr wrap="none" rtlCol="0">
            <a:spAutoFit/>
          </a:bodyPr>
          <a:lstStyle/>
          <a:p>
            <a:pPr algn="ctr"/>
            <a:r>
              <a:rPr lang="ru-RU" sz="2200" dirty="0" smtClean="0">
                <a:latin typeface="Arial Narrow" pitchFamily="34" charset="0"/>
              </a:rPr>
              <a:t>Если в течение 30 дней с момента оплаты, Вы решите, что  данные материалы</a:t>
            </a:r>
            <a:br>
              <a:rPr lang="ru-RU" sz="2200" dirty="0" smtClean="0">
                <a:latin typeface="Arial Narrow" pitchFamily="34" charset="0"/>
              </a:rPr>
            </a:br>
            <a:r>
              <a:rPr lang="ru-RU" sz="2200" dirty="0" smtClean="0">
                <a:latin typeface="Arial Narrow" pitchFamily="34" charset="0"/>
              </a:rPr>
              <a:t>были не для Вас и вашей Компании, тогда просто сообщите нам об этом</a:t>
            </a:r>
            <a:br>
              <a:rPr lang="ru-RU" sz="2200" dirty="0" smtClean="0">
                <a:latin typeface="Arial Narrow" pitchFamily="34" charset="0"/>
              </a:rPr>
            </a:br>
            <a:r>
              <a:rPr lang="ru-RU" sz="2200" dirty="0" smtClean="0">
                <a:latin typeface="Arial Narrow" pitchFamily="34" charset="0"/>
              </a:rPr>
              <a:t> на </a:t>
            </a:r>
            <a:r>
              <a:rPr lang="en-US" sz="2200" dirty="0" smtClean="0">
                <a:latin typeface="Arial Narrow" pitchFamily="34" charset="0"/>
                <a:hlinkClick r:id="rId3"/>
              </a:rPr>
              <a:t>mail@buhexpert8.ru</a:t>
            </a:r>
            <a:r>
              <a:rPr lang="ru-RU" sz="2200" dirty="0" smtClean="0">
                <a:latin typeface="Arial Narrow" pitchFamily="34" charset="0"/>
              </a:rPr>
              <a:t> или позвоните </a:t>
            </a:r>
            <a:r>
              <a:rPr lang="ru-RU" sz="2200" u="sng" dirty="0" smtClean="0">
                <a:solidFill>
                  <a:srgbClr val="0033CC"/>
                </a:solidFill>
                <a:latin typeface="Arial Narrow" pitchFamily="34" charset="0"/>
              </a:rPr>
              <a:t>+7 495 988 92 58 </a:t>
            </a:r>
            <a:r>
              <a:rPr lang="ru-RU" sz="2200" dirty="0" smtClean="0">
                <a:latin typeface="Arial Narrow" pitchFamily="34" charset="0"/>
              </a:rPr>
              <a:t>и мы вернём Вам  назад</a:t>
            </a:r>
            <a:br>
              <a:rPr lang="ru-RU" sz="2200" dirty="0" smtClean="0">
                <a:latin typeface="Arial Narrow" pitchFamily="34" charset="0"/>
              </a:rPr>
            </a:br>
            <a:r>
              <a:rPr lang="ru-RU" sz="2200" dirty="0" smtClean="0">
                <a:latin typeface="Arial Narrow" pitchFamily="34" charset="0"/>
              </a:rPr>
              <a:t> в 100% объёме  оплаченную сумму без каких-либо требований и объяснений</a:t>
            </a:r>
          </a:p>
          <a:p>
            <a:pPr algn="ctr"/>
            <a:endParaRPr lang="ru-RU" sz="2200" dirty="0" smtClean="0">
              <a:latin typeface="Arial Narrow" pitchFamily="34" charset="0"/>
            </a:endParaRPr>
          </a:p>
          <a:p>
            <a:pPr algn="ctr"/>
            <a:r>
              <a:rPr lang="ru-RU" sz="2200" dirty="0" smtClean="0">
                <a:latin typeface="Arial Narrow" pitchFamily="34" charset="0"/>
              </a:rPr>
              <a:t> НО, после возврата, мы уже не сможем работать с Вами</a:t>
            </a:r>
            <a:br>
              <a:rPr lang="ru-RU" sz="2200" dirty="0" smtClean="0">
                <a:latin typeface="Arial Narrow" pitchFamily="34" charset="0"/>
              </a:rPr>
            </a:br>
            <a:r>
              <a:rPr lang="ru-RU" sz="2200" dirty="0" smtClean="0">
                <a:latin typeface="Arial Narrow" pitchFamily="34" charset="0"/>
              </a:rPr>
              <a:t> или с Вашей компанией.</a:t>
            </a:r>
            <a:endParaRPr lang="ru-RU" sz="2200" dirty="0">
              <a:latin typeface="Arial Narrow" pitchFamily="34" charset="0"/>
            </a:endParaRPr>
          </a:p>
        </p:txBody>
      </p:sp>
      <p:pic>
        <p:nvPicPr>
          <p:cNvPr id="5" name="Picture 2" descr="D:\YandexDisk\0. БухЭксперт8\02. Дизайн\13. Эмблемы Сов для Оли слайды\logo-600x600-3.png"/>
          <p:cNvPicPr>
            <a:picLocks noChangeAspect="1" noChangeArrowheads="1"/>
          </p:cNvPicPr>
          <p:nvPr/>
        </p:nvPicPr>
        <p:blipFill>
          <a:blip r:embed="rId4"/>
          <a:srcRect/>
          <a:stretch>
            <a:fillRect/>
          </a:stretch>
        </p:blipFill>
        <p:spPr bwMode="auto">
          <a:xfrm>
            <a:off x="3143240" y="1285860"/>
            <a:ext cx="2817794" cy="2817794"/>
          </a:xfrm>
          <a:prstGeom prst="rect">
            <a:avLst/>
          </a:prstGeom>
          <a:noFill/>
        </p:spPr>
      </p:pic>
    </p:spTree>
    <p:extLst>
      <p:ext uri="{BB962C8B-B14F-4D97-AF65-F5344CB8AC3E}">
        <p14:creationId xmlns:p14="http://schemas.microsoft.com/office/powerpoint/2010/main" val="28718963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БОНУСЫ ПРЯМОГО ЭФИРА</a:t>
            </a:r>
          </a:p>
        </p:txBody>
      </p:sp>
      <p:sp>
        <p:nvSpPr>
          <p:cNvPr id="4" name="TextBox 3"/>
          <p:cNvSpPr txBox="1"/>
          <p:nvPr/>
        </p:nvSpPr>
        <p:spPr>
          <a:xfrm>
            <a:off x="1785918" y="1571612"/>
            <a:ext cx="5682902" cy="400110"/>
          </a:xfrm>
          <a:prstGeom prst="rect">
            <a:avLst/>
          </a:prstGeom>
          <a:noFill/>
        </p:spPr>
        <p:txBody>
          <a:bodyPr wrap="none" rtlCol="0">
            <a:spAutoFit/>
          </a:bodyPr>
          <a:lstStyle/>
          <a:p>
            <a:r>
              <a:rPr lang="ru-RU" sz="2000" i="1" dirty="0" smtClean="0"/>
              <a:t>При оформлении заявки на любой из комплектов</a:t>
            </a:r>
            <a:endParaRPr lang="ru-RU" sz="2000" i="1" dirty="0"/>
          </a:p>
        </p:txBody>
      </p:sp>
      <p:sp>
        <p:nvSpPr>
          <p:cNvPr id="5" name="Содержимое 3"/>
          <p:cNvSpPr>
            <a:spLocks noGrp="1"/>
          </p:cNvSpPr>
          <p:nvPr>
            <p:ph idx="1"/>
          </p:nvPr>
        </p:nvSpPr>
        <p:spPr>
          <a:xfrm>
            <a:off x="0" y="2143116"/>
            <a:ext cx="9144000" cy="3929090"/>
          </a:xfrm>
        </p:spPr>
        <p:txBody>
          <a:bodyPr/>
          <a:lstStyle/>
          <a:p>
            <a:pPr marL="513021" indent="-347579" algn="l">
              <a:spcBef>
                <a:spcPts val="957"/>
              </a:spcBef>
              <a:spcAft>
                <a:spcPts val="957"/>
              </a:spcAft>
              <a:buClr>
                <a:srgbClr val="C00000"/>
              </a:buClr>
              <a:buSzPct val="80000"/>
              <a:buFont typeface="Wingdings 3" pitchFamily="18" charset="2"/>
              <a:buChar char=""/>
            </a:pPr>
            <a:r>
              <a:rPr lang="ru-RU" sz="2400" b="1" dirty="0" smtClean="0">
                <a:solidFill>
                  <a:srgbClr val="292929"/>
                </a:solidFill>
              </a:rPr>
              <a:t>2 человека от 1 заявки</a:t>
            </a:r>
          </a:p>
          <a:p>
            <a:pPr marL="513021" indent="-347579" algn="l">
              <a:spcBef>
                <a:spcPts val="957"/>
              </a:spcBef>
              <a:spcAft>
                <a:spcPts val="957"/>
              </a:spcAft>
              <a:buClr>
                <a:srgbClr val="C00000"/>
              </a:buClr>
              <a:buSzPct val="80000"/>
              <a:buFont typeface="Wingdings 3" pitchFamily="18" charset="2"/>
              <a:buChar char=""/>
            </a:pPr>
            <a:r>
              <a:rPr lang="ru-RU" sz="2400" b="1" dirty="0" smtClean="0">
                <a:solidFill>
                  <a:srgbClr val="292929"/>
                </a:solidFill>
              </a:rPr>
              <a:t>Дополнительные материалы к семинарам по Отчетности</a:t>
            </a:r>
            <a:r>
              <a:rPr lang="ru-RU" sz="2400" dirty="0" smtClean="0">
                <a:solidFill>
                  <a:srgbClr val="292929"/>
                </a:solidFill>
              </a:rPr>
              <a:t/>
            </a:r>
            <a:br>
              <a:rPr lang="ru-RU" sz="2400" dirty="0" smtClean="0">
                <a:solidFill>
                  <a:srgbClr val="292929"/>
                </a:solidFill>
              </a:rPr>
            </a:br>
            <a:r>
              <a:rPr lang="en-US" sz="2400" dirty="0" smtClean="0">
                <a:solidFill>
                  <a:srgbClr val="292929"/>
                </a:solidFill>
              </a:rPr>
              <a:t>(</a:t>
            </a:r>
            <a:r>
              <a:rPr lang="ru-RU" sz="2400" dirty="0" smtClean="0">
                <a:solidFill>
                  <a:srgbClr val="292929"/>
                </a:solidFill>
              </a:rPr>
              <a:t>конструктор учётной политики и т.д.</a:t>
            </a:r>
            <a:r>
              <a:rPr lang="en-US" sz="2400" dirty="0" smtClean="0">
                <a:solidFill>
                  <a:srgbClr val="292929"/>
                </a:solidFill>
              </a:rPr>
              <a:t>)</a:t>
            </a:r>
            <a:endParaRPr lang="ru-RU" sz="2400" dirty="0" smtClean="0">
              <a:solidFill>
                <a:srgbClr val="292929"/>
              </a:solidFill>
            </a:endParaRPr>
          </a:p>
          <a:p>
            <a:pPr marL="513021" indent="-347579" algn="l">
              <a:spcBef>
                <a:spcPts val="957"/>
              </a:spcBef>
              <a:spcAft>
                <a:spcPts val="957"/>
              </a:spcAft>
              <a:buClr>
                <a:srgbClr val="C00000"/>
              </a:buClr>
              <a:buSzPct val="80000"/>
              <a:buFont typeface="Wingdings 3" pitchFamily="18" charset="2"/>
              <a:buChar char=""/>
            </a:pPr>
            <a:r>
              <a:rPr lang="ru-RU" sz="2400" b="1" dirty="0" smtClean="0">
                <a:solidFill>
                  <a:srgbClr val="292929"/>
                </a:solidFill>
              </a:rPr>
              <a:t>Участие в розыгрыше ценных призов 29 декабря 2017 г.</a:t>
            </a:r>
            <a:br>
              <a:rPr lang="ru-RU" sz="2400" b="1" dirty="0" smtClean="0">
                <a:solidFill>
                  <a:srgbClr val="292929"/>
                </a:solidFill>
              </a:rPr>
            </a:br>
            <a:r>
              <a:rPr lang="ru-RU" sz="2400" dirty="0" smtClean="0">
                <a:solidFill>
                  <a:srgbClr val="292929"/>
                </a:solidFill>
              </a:rPr>
              <a:t>(главный приз – поездка на </a:t>
            </a:r>
            <a:r>
              <a:rPr lang="ru-RU" sz="2400" dirty="0" err="1" smtClean="0">
                <a:solidFill>
                  <a:srgbClr val="292929"/>
                </a:solidFill>
              </a:rPr>
              <a:t>СПА-курорт</a:t>
            </a:r>
            <a:r>
              <a:rPr lang="ru-RU" sz="2400" dirty="0" smtClean="0">
                <a:solidFill>
                  <a:srgbClr val="292929"/>
                </a:solidFill>
              </a:rPr>
              <a:t>)</a:t>
            </a:r>
          </a:p>
          <a:p>
            <a:pPr marL="513021" indent="-347579" algn="l">
              <a:spcBef>
                <a:spcPts val="957"/>
              </a:spcBef>
              <a:spcAft>
                <a:spcPts val="957"/>
              </a:spcAft>
              <a:buClr>
                <a:srgbClr val="C00000"/>
              </a:buClr>
              <a:buSzPct val="80000"/>
              <a:buFont typeface="Wingdings 3" pitchFamily="18" charset="2"/>
              <a:buChar char=""/>
            </a:pPr>
            <a:r>
              <a:rPr lang="ru-RU" sz="2400" b="1" dirty="0" smtClean="0">
                <a:solidFill>
                  <a:srgbClr val="292929"/>
                </a:solidFill>
              </a:rPr>
              <a:t>Прямой эфир + Запись онлайн-семинара </a:t>
            </a:r>
            <a:r>
              <a:rPr lang="ru-RU" sz="2400" b="1" dirty="0" err="1" smtClean="0">
                <a:solidFill>
                  <a:srgbClr val="292929"/>
                </a:solidFill>
              </a:rPr>
              <a:t>Гряниной</a:t>
            </a:r>
            <a:r>
              <a:rPr lang="ru-RU" sz="2400" b="1" dirty="0" smtClean="0">
                <a:solidFill>
                  <a:srgbClr val="292929"/>
                </a:solidFill>
              </a:rPr>
              <a:t> Е.А.</a:t>
            </a:r>
            <a:r>
              <a:rPr lang="en-US" sz="2400" b="1" dirty="0" smtClean="0">
                <a:solidFill>
                  <a:srgbClr val="292929"/>
                </a:solidFill>
              </a:rPr>
              <a:t>: </a:t>
            </a:r>
            <a:r>
              <a:rPr lang="ru-RU" sz="2400" dirty="0" smtClean="0">
                <a:solidFill>
                  <a:srgbClr val="292929"/>
                </a:solidFill>
              </a:rPr>
              <a:t/>
            </a:r>
            <a:br>
              <a:rPr lang="ru-RU" sz="2400" dirty="0" smtClean="0">
                <a:solidFill>
                  <a:srgbClr val="292929"/>
                </a:solidFill>
              </a:rPr>
            </a:br>
            <a:r>
              <a:rPr lang="ru-RU" sz="2400" dirty="0" smtClean="0">
                <a:solidFill>
                  <a:srgbClr val="292929"/>
                </a:solidFill>
              </a:rPr>
              <a:t>Аналитическая отчетность по Труду и Заработной плате</a:t>
            </a:r>
          </a:p>
        </p:txBody>
      </p:sp>
      <p:sp>
        <p:nvSpPr>
          <p:cNvPr id="7" name="TextBox 6"/>
          <p:cNvSpPr txBox="1"/>
          <p:nvPr/>
        </p:nvSpPr>
        <p:spPr>
          <a:xfrm>
            <a:off x="0" y="5786454"/>
            <a:ext cx="8786874" cy="769441"/>
          </a:xfrm>
          <a:prstGeom prst="rect">
            <a:avLst/>
          </a:prstGeom>
          <a:solidFill>
            <a:schemeClr val="bg1"/>
          </a:solidFill>
        </p:spPr>
        <p:txBody>
          <a:bodyPr wrap="square" rtlCol="0">
            <a:spAutoFit/>
          </a:bodyPr>
          <a:lstStyle/>
          <a:p>
            <a:pPr algn="ctr"/>
            <a:r>
              <a:rPr lang="ru-RU" sz="2200" dirty="0" smtClean="0">
                <a:solidFill>
                  <a:srgbClr val="FF0000"/>
                </a:solidFill>
                <a:latin typeface="Arial Narrow" pitchFamily="34" charset="0"/>
              </a:rPr>
              <a:t>ПЕРЕХОДИТЕ ПО ССЫЛКЕ ИЗ ЧАТА И ЗАФИКСИРУЙТЕ ВСЕ БОНУСЫ</a:t>
            </a:r>
            <a:br>
              <a:rPr lang="ru-RU" sz="2200" dirty="0" smtClean="0">
                <a:solidFill>
                  <a:srgbClr val="FF0000"/>
                </a:solidFill>
                <a:latin typeface="Arial Narrow" pitchFamily="34" charset="0"/>
              </a:rPr>
            </a:br>
            <a:r>
              <a:rPr lang="ru-RU" sz="2200" dirty="0" smtClean="0">
                <a:latin typeface="Arial Narrow" pitchFamily="34" charset="0"/>
              </a:rPr>
              <a:t>ДО КОНЦА ПРЯМОГО ЭФИРА ОТ ИМЕНИ ЮР. или ФИЗ. лица</a:t>
            </a:r>
            <a:endParaRPr lang="ru-RU" sz="2200" dirty="0">
              <a:latin typeface="Arial Narrow" pitchFamily="34" charset="0"/>
            </a:endParaRPr>
          </a:p>
        </p:txBody>
      </p:sp>
    </p:spTree>
    <p:extLst>
      <p:ext uri="{BB962C8B-B14F-4D97-AF65-F5344CB8AC3E}">
        <p14:creationId xmlns:p14="http://schemas.microsoft.com/office/powerpoint/2010/main" val="751832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0" y="5444154"/>
            <a:ext cx="9144000" cy="1200329"/>
          </a:xfrm>
          <a:prstGeom prst="rect">
            <a:avLst/>
          </a:prstGeom>
          <a:blipFill>
            <a:blip r:embed="rId3" cstate="print"/>
            <a:stretch>
              <a:fillRect/>
            </a:stretch>
          </a:blipFill>
        </p:spPr>
        <p:txBody>
          <a:bodyPr vert="horz" lIns="87424" tIns="43713" rIns="87424" bIns="43713" rtlCol="0" anchor="ctr">
            <a:noAutofit/>
          </a:bodyPr>
          <a:lstStyle/>
          <a:p>
            <a:pPr algn="ctr" defTabSz="655695">
              <a:spcBef>
                <a:spcPts val="957"/>
              </a:spcBef>
              <a:spcAft>
                <a:spcPts val="957"/>
              </a:spcAft>
            </a:pPr>
            <a:r>
              <a:rPr lang="ru-RU" sz="3600" b="1" dirty="0" smtClean="0">
                <a:solidFill>
                  <a:srgbClr val="002060"/>
                </a:solidFill>
                <a:latin typeface="Arial Narrow" pitchFamily="34" charset="0"/>
              </a:rPr>
              <a:t>ГОТОВЫ РАБОТАТЬ ПО ТАКОМУ ПЛАНУ?</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9" y="620687"/>
            <a:ext cx="4176464" cy="4176465"/>
          </a:xfrm>
          <a:prstGeom prst="rect">
            <a:avLst/>
          </a:prstGeom>
        </p:spPr>
      </p:pic>
    </p:spTree>
    <p:extLst>
      <p:ext uri="{BB962C8B-B14F-4D97-AF65-F5344CB8AC3E}">
        <p14:creationId xmlns:p14="http://schemas.microsoft.com/office/powerpoint/2010/main" val="251876852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708" y="798362"/>
            <a:ext cx="9144000" cy="519167"/>
          </a:xfrm>
          <a:prstGeom prst="rect">
            <a:avLst/>
          </a:prstGeom>
        </p:spPr>
        <p:txBody>
          <a:bodyPr wrap="square" lIns="87424" tIns="43713" rIns="87424" bIns="43713">
            <a:spAutoFit/>
          </a:bodyPr>
          <a:lstStyle/>
          <a:p>
            <a:pPr algn="ctr" defTabSz="655695">
              <a:defRPr/>
            </a:pPr>
            <a:r>
              <a:rPr lang="ru-RU" sz="2800" b="1" dirty="0" smtClean="0">
                <a:solidFill>
                  <a:srgbClr val="002060"/>
                </a:solidFill>
                <a:latin typeface="Arial Narrow" pitchFamily="34" charset="0"/>
              </a:rPr>
              <a:t>ПОСЛЕДНИЕ 5 МИНУТ…</a:t>
            </a:r>
          </a:p>
        </p:txBody>
      </p:sp>
      <p:sp>
        <p:nvSpPr>
          <p:cNvPr id="7" name="TextBox 6"/>
          <p:cNvSpPr txBox="1"/>
          <p:nvPr/>
        </p:nvSpPr>
        <p:spPr>
          <a:xfrm>
            <a:off x="0" y="1928012"/>
            <a:ext cx="2907271" cy="2369880"/>
          </a:xfrm>
          <a:prstGeom prst="rect">
            <a:avLst/>
          </a:prstGeom>
          <a:solidFill>
            <a:schemeClr val="accent1">
              <a:lumMod val="20000"/>
              <a:lumOff val="80000"/>
            </a:schemeClr>
          </a:solidFill>
        </p:spPr>
        <p:txBody>
          <a:bodyPr wrap="square" rtlCol="0">
            <a:spAutoFit/>
          </a:bodyPr>
          <a:lstStyle/>
          <a:p>
            <a:pPr algn="ctr"/>
            <a:r>
              <a:rPr lang="ru-RU" sz="2200" strike="sngStrike" dirty="0" smtClean="0">
                <a:solidFill>
                  <a:schemeClr val="bg1">
                    <a:lumMod val="50000"/>
                  </a:schemeClr>
                </a:solidFill>
              </a:rPr>
              <a:t>13 900 </a:t>
            </a:r>
            <a:r>
              <a:rPr lang="ru-RU" sz="2200" dirty="0" smtClean="0">
                <a:solidFill>
                  <a:srgbClr val="FF0000"/>
                </a:solidFill>
              </a:rPr>
              <a:t> </a:t>
            </a:r>
            <a:r>
              <a:rPr lang="ru-RU" sz="2800" b="1" dirty="0" smtClean="0">
                <a:solidFill>
                  <a:srgbClr val="FF0000"/>
                </a:solidFill>
              </a:rPr>
              <a:t>9 900 руб. </a:t>
            </a:r>
            <a:r>
              <a:rPr lang="ru-RU" sz="2200" dirty="0" smtClean="0">
                <a:solidFill>
                  <a:srgbClr val="FF0000"/>
                </a:solidFill>
              </a:rPr>
              <a:t/>
            </a:r>
            <a:br>
              <a:rPr lang="ru-RU" sz="2200" dirty="0" smtClean="0">
                <a:solidFill>
                  <a:srgbClr val="FF0000"/>
                </a:solidFill>
              </a:rPr>
            </a:br>
            <a:r>
              <a:rPr lang="ru-RU" sz="2000" b="1" dirty="0" smtClean="0"/>
              <a:t>Комплект</a:t>
            </a:r>
            <a:r>
              <a:rPr lang="en-US" sz="2000" b="1" dirty="0" smtClean="0"/>
              <a:t>:</a:t>
            </a:r>
            <a:r>
              <a:rPr lang="ru-RU" sz="2000" dirty="0" smtClean="0">
                <a:solidFill>
                  <a:srgbClr val="FF0000"/>
                </a:solidFill>
              </a:rPr>
              <a:t/>
            </a:r>
            <a:br>
              <a:rPr lang="ru-RU" sz="2000" dirty="0" smtClean="0">
                <a:solidFill>
                  <a:srgbClr val="FF0000"/>
                </a:solidFill>
              </a:rPr>
            </a:br>
            <a:r>
              <a:rPr lang="ru-RU" sz="2000" dirty="0" smtClean="0"/>
              <a:t>Отчётность 2017 +</a:t>
            </a:r>
            <a:br>
              <a:rPr lang="ru-RU" sz="2000" dirty="0" smtClean="0"/>
            </a:br>
            <a:r>
              <a:rPr lang="ru-RU" sz="2000" dirty="0" smtClean="0"/>
              <a:t> БухЭксперт8 - Рубрикатор БУХ 3</a:t>
            </a:r>
            <a:br>
              <a:rPr lang="ru-RU" sz="2000" dirty="0" smtClean="0"/>
            </a:br>
            <a:r>
              <a:rPr lang="ru-RU" sz="2000" dirty="0" smtClean="0"/>
              <a:t>до 31.03.2018</a:t>
            </a:r>
            <a:endParaRPr lang="en-US" sz="2000" dirty="0" smtClean="0"/>
          </a:p>
          <a:p>
            <a:pPr algn="ctr"/>
            <a:r>
              <a:rPr lang="ru-RU" sz="2000" dirty="0" smtClean="0"/>
              <a:t>+ БОНУСЫ ЭФИРА</a:t>
            </a:r>
            <a:endParaRPr lang="ru-RU" sz="2000" dirty="0"/>
          </a:p>
        </p:txBody>
      </p:sp>
      <p:pic>
        <p:nvPicPr>
          <p:cNvPr id="10" name="Picture 2" descr="D:\YandexDisk\0. БухЭксперт8\02. Дизайн\13. Эмблемы Сов для Оли слайды\logo-600x600-3.png"/>
          <p:cNvPicPr>
            <a:picLocks noChangeAspect="1" noChangeArrowheads="1"/>
          </p:cNvPicPr>
          <p:nvPr/>
        </p:nvPicPr>
        <p:blipFill>
          <a:blip r:embed="rId3"/>
          <a:srcRect/>
          <a:stretch>
            <a:fillRect/>
          </a:stretch>
        </p:blipFill>
        <p:spPr bwMode="auto">
          <a:xfrm>
            <a:off x="3143240" y="1071546"/>
            <a:ext cx="2817794" cy="2817794"/>
          </a:xfrm>
          <a:prstGeom prst="rect">
            <a:avLst/>
          </a:prstGeom>
          <a:noFill/>
        </p:spPr>
      </p:pic>
      <p:sp>
        <p:nvSpPr>
          <p:cNvPr id="11" name="TextBox 10"/>
          <p:cNvSpPr txBox="1"/>
          <p:nvPr/>
        </p:nvSpPr>
        <p:spPr>
          <a:xfrm>
            <a:off x="6236761" y="1928012"/>
            <a:ext cx="2907271" cy="2369880"/>
          </a:xfrm>
          <a:prstGeom prst="rect">
            <a:avLst/>
          </a:prstGeom>
          <a:solidFill>
            <a:schemeClr val="accent6">
              <a:lumMod val="20000"/>
              <a:lumOff val="80000"/>
            </a:schemeClr>
          </a:solidFill>
        </p:spPr>
        <p:txBody>
          <a:bodyPr wrap="square" rtlCol="0">
            <a:spAutoFit/>
          </a:bodyPr>
          <a:lstStyle/>
          <a:p>
            <a:pPr algn="ctr"/>
            <a:r>
              <a:rPr lang="ru-RU" sz="2200" strike="sngStrike" dirty="0" smtClean="0">
                <a:solidFill>
                  <a:schemeClr val="bg1">
                    <a:lumMod val="50000"/>
                  </a:schemeClr>
                </a:solidFill>
              </a:rPr>
              <a:t>13 900 </a:t>
            </a:r>
            <a:r>
              <a:rPr lang="ru-RU" sz="2200" dirty="0" smtClean="0">
                <a:solidFill>
                  <a:srgbClr val="FF0000"/>
                </a:solidFill>
              </a:rPr>
              <a:t> </a:t>
            </a:r>
            <a:r>
              <a:rPr lang="ru-RU" sz="2800" b="1" dirty="0" smtClean="0">
                <a:solidFill>
                  <a:srgbClr val="FF0000"/>
                </a:solidFill>
              </a:rPr>
              <a:t>9 900 руб. </a:t>
            </a:r>
            <a:r>
              <a:rPr lang="ru-RU" sz="2200" dirty="0" smtClean="0">
                <a:solidFill>
                  <a:srgbClr val="FF0000"/>
                </a:solidFill>
              </a:rPr>
              <a:t/>
            </a:r>
            <a:br>
              <a:rPr lang="ru-RU" sz="2200" dirty="0" smtClean="0">
                <a:solidFill>
                  <a:srgbClr val="FF0000"/>
                </a:solidFill>
              </a:rPr>
            </a:br>
            <a:r>
              <a:rPr lang="ru-RU" sz="2000" b="1" dirty="0" smtClean="0"/>
              <a:t>Комплект</a:t>
            </a:r>
            <a:r>
              <a:rPr lang="en-US" sz="2000" b="1" dirty="0" smtClean="0"/>
              <a:t>:</a:t>
            </a:r>
            <a:r>
              <a:rPr lang="ru-RU" sz="2000" dirty="0" smtClean="0"/>
              <a:t/>
            </a:r>
            <a:br>
              <a:rPr lang="ru-RU" sz="2000" dirty="0" smtClean="0"/>
            </a:br>
            <a:r>
              <a:rPr lang="ru-RU" sz="2000" dirty="0" smtClean="0"/>
              <a:t> Отчётность 2017 +</a:t>
            </a:r>
            <a:br>
              <a:rPr lang="ru-RU" sz="2000" dirty="0" smtClean="0"/>
            </a:br>
            <a:r>
              <a:rPr lang="ru-RU" sz="2000" dirty="0" smtClean="0"/>
              <a:t> БухЭксперт8 - Рубрикатор ЗУП 3</a:t>
            </a:r>
            <a:br>
              <a:rPr lang="ru-RU" sz="2000" dirty="0" smtClean="0"/>
            </a:br>
            <a:r>
              <a:rPr lang="ru-RU" sz="2000" dirty="0" smtClean="0"/>
              <a:t>до 31.03.2018</a:t>
            </a:r>
            <a:br>
              <a:rPr lang="ru-RU" sz="2000" dirty="0" smtClean="0"/>
            </a:br>
            <a:r>
              <a:rPr lang="ru-RU" sz="2000" dirty="0" smtClean="0"/>
              <a:t>+ БОНУСЫ ЭФИРА</a:t>
            </a:r>
          </a:p>
        </p:txBody>
      </p:sp>
      <p:sp>
        <p:nvSpPr>
          <p:cNvPr id="12" name="TextBox 11"/>
          <p:cNvSpPr txBox="1"/>
          <p:nvPr/>
        </p:nvSpPr>
        <p:spPr>
          <a:xfrm>
            <a:off x="2571736" y="3214686"/>
            <a:ext cx="3929090" cy="3170099"/>
          </a:xfrm>
          <a:prstGeom prst="rect">
            <a:avLst/>
          </a:prstGeom>
          <a:solidFill>
            <a:schemeClr val="accent4">
              <a:lumMod val="20000"/>
              <a:lumOff val="80000"/>
            </a:schemeClr>
          </a:solidFill>
        </p:spPr>
        <p:txBody>
          <a:bodyPr wrap="square" rtlCol="0">
            <a:spAutoFit/>
          </a:bodyPr>
          <a:lstStyle/>
          <a:p>
            <a:pPr algn="ctr"/>
            <a:r>
              <a:rPr lang="ru-RU" sz="2200" strike="sngStrike" dirty="0" smtClean="0">
                <a:solidFill>
                  <a:schemeClr val="bg1">
                    <a:lumMod val="50000"/>
                  </a:schemeClr>
                </a:solidFill>
              </a:rPr>
              <a:t>27 800 </a:t>
            </a:r>
            <a:r>
              <a:rPr lang="ru-RU" sz="2200" dirty="0" smtClean="0">
                <a:solidFill>
                  <a:srgbClr val="FF0000"/>
                </a:solidFill>
              </a:rPr>
              <a:t> </a:t>
            </a:r>
            <a:r>
              <a:rPr lang="ru-RU" sz="3200" b="1" dirty="0" smtClean="0">
                <a:solidFill>
                  <a:srgbClr val="FF0000"/>
                </a:solidFill>
              </a:rPr>
              <a:t>13 900 руб. </a:t>
            </a:r>
            <a:r>
              <a:rPr lang="ru-RU" sz="2200" dirty="0" smtClean="0">
                <a:solidFill>
                  <a:srgbClr val="FF0000"/>
                </a:solidFill>
              </a:rPr>
              <a:t/>
            </a:r>
            <a:br>
              <a:rPr lang="ru-RU" sz="2200" dirty="0" smtClean="0">
                <a:solidFill>
                  <a:srgbClr val="FF0000"/>
                </a:solidFill>
              </a:rPr>
            </a:br>
            <a:r>
              <a:rPr lang="ru-RU" sz="2400" b="1" dirty="0" smtClean="0"/>
              <a:t>Комплект</a:t>
            </a:r>
            <a:r>
              <a:rPr lang="en-US" sz="2400" b="1" dirty="0" smtClean="0"/>
              <a:t>:</a:t>
            </a:r>
            <a:r>
              <a:rPr lang="ru-RU" sz="2400" dirty="0" smtClean="0"/>
              <a:t/>
            </a:r>
            <a:br>
              <a:rPr lang="ru-RU" sz="2400" dirty="0" smtClean="0"/>
            </a:br>
            <a:r>
              <a:rPr lang="ru-RU" sz="2400" dirty="0" smtClean="0"/>
              <a:t> Отчётность 2017 + </a:t>
            </a:r>
          </a:p>
          <a:p>
            <a:pPr algn="ctr"/>
            <a:r>
              <a:rPr lang="ru-RU" sz="2400" dirty="0" smtClean="0"/>
              <a:t>БухЭксперт8 - Рубрикатор БУХ 3 и ЗУП 3</a:t>
            </a:r>
            <a:br>
              <a:rPr lang="ru-RU" sz="2400" dirty="0" smtClean="0"/>
            </a:br>
            <a:r>
              <a:rPr lang="ru-RU" sz="2400" dirty="0" smtClean="0"/>
              <a:t> до 31.03.2018</a:t>
            </a:r>
            <a:br>
              <a:rPr lang="ru-RU" sz="2400" dirty="0" smtClean="0"/>
            </a:br>
            <a:r>
              <a:rPr lang="ru-RU" sz="2400" dirty="0" smtClean="0"/>
              <a:t>+ БОНУСЫ ЭФИРА</a:t>
            </a:r>
          </a:p>
          <a:p>
            <a:pPr algn="ctr"/>
            <a:endParaRPr lang="ru-RU" sz="2400" dirty="0"/>
          </a:p>
        </p:txBody>
      </p:sp>
      <p:sp>
        <p:nvSpPr>
          <p:cNvPr id="13" name="TextBox 12"/>
          <p:cNvSpPr txBox="1"/>
          <p:nvPr/>
        </p:nvSpPr>
        <p:spPr>
          <a:xfrm>
            <a:off x="214282" y="6088559"/>
            <a:ext cx="8786874" cy="769441"/>
          </a:xfrm>
          <a:prstGeom prst="rect">
            <a:avLst/>
          </a:prstGeom>
          <a:solidFill>
            <a:schemeClr val="bg1"/>
          </a:solidFill>
        </p:spPr>
        <p:txBody>
          <a:bodyPr wrap="square" rtlCol="0">
            <a:spAutoFit/>
          </a:bodyPr>
          <a:lstStyle/>
          <a:p>
            <a:pPr algn="ctr"/>
            <a:r>
              <a:rPr lang="ru-RU" sz="2200" dirty="0" smtClean="0">
                <a:solidFill>
                  <a:srgbClr val="FF0000"/>
                </a:solidFill>
                <a:latin typeface="Arial Narrow" pitchFamily="34" charset="0"/>
              </a:rPr>
              <a:t>ПЕРЕХОДИТЕ ПО ССЫЛКЕ ИЗ ЧАТА И ЗАФИКСИРУЙТЕ СТОИМОСТЬ </a:t>
            </a:r>
            <a:r>
              <a:rPr lang="ru-RU" sz="2200" dirty="0" smtClean="0">
                <a:latin typeface="Arial Narrow" pitchFamily="34" charset="0"/>
              </a:rPr>
              <a:t>УЧАСТИЯ ДО КОНЦА ПРЯМОГО ЭФИРА ОТ ИМЕНИ ЮР. или ФИЗ. лица</a:t>
            </a:r>
            <a:endParaRPr lang="ru-RU" sz="2200" dirty="0">
              <a:latin typeface="Arial Narrow" pitchFamily="34" charset="0"/>
            </a:endParaRPr>
          </a:p>
        </p:txBody>
      </p:sp>
    </p:spTree>
    <p:extLst>
      <p:ext uri="{BB962C8B-B14F-4D97-AF65-F5344CB8AC3E}">
        <p14:creationId xmlns:p14="http://schemas.microsoft.com/office/powerpoint/2010/main" val="293967842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p:txBody>
          <a:bodyPr/>
          <a:lstStyle/>
          <a:p>
            <a:pPr lvl="0">
              <a:spcBef>
                <a:spcPts val="0"/>
              </a:spcBef>
              <a:spcAft>
                <a:spcPts val="0"/>
              </a:spcAft>
              <a:buClr>
                <a:srgbClr val="C00000"/>
              </a:buClr>
              <a:buSzPct val="80000"/>
            </a:pPr>
            <a:endParaRPr lang="ru-RU" dirty="0" smtClean="0">
              <a:solidFill>
                <a:srgbClr val="C00000"/>
              </a:solidFill>
            </a:endParaRPr>
          </a:p>
          <a:p>
            <a:pPr lvl="0">
              <a:spcBef>
                <a:spcPts val="0"/>
              </a:spcBef>
              <a:spcAft>
                <a:spcPts val="0"/>
              </a:spcAft>
              <a:buClr>
                <a:srgbClr val="C00000"/>
              </a:buClr>
              <a:buSzPct val="80000"/>
            </a:pPr>
            <a:endParaRPr lang="ru-RU" dirty="0" smtClean="0">
              <a:solidFill>
                <a:srgbClr val="C00000"/>
              </a:solidFill>
            </a:endParaRPr>
          </a:p>
          <a:p>
            <a:pPr lvl="0" algn="ctr">
              <a:spcBef>
                <a:spcPts val="0"/>
              </a:spcBef>
              <a:spcAft>
                <a:spcPts val="0"/>
              </a:spcAft>
              <a:buClr>
                <a:srgbClr val="C00000"/>
              </a:buClr>
              <a:buSzPct val="80000"/>
            </a:pPr>
            <a:endParaRPr lang="ru-RU" sz="4800" b="1" dirty="0" smtClean="0">
              <a:solidFill>
                <a:srgbClr val="C00000"/>
              </a:solidFill>
            </a:endParaRPr>
          </a:p>
          <a:p>
            <a:pPr lvl="0" algn="ctr">
              <a:spcBef>
                <a:spcPts val="0"/>
              </a:spcBef>
              <a:spcAft>
                <a:spcPts val="0"/>
              </a:spcAft>
              <a:buClr>
                <a:srgbClr val="C00000"/>
              </a:buClr>
              <a:buSzPct val="80000"/>
            </a:pPr>
            <a:r>
              <a:rPr lang="ru-RU" sz="4800" b="1" dirty="0" smtClean="0">
                <a:solidFill>
                  <a:srgbClr val="C00000"/>
                </a:solidFill>
              </a:rPr>
              <a:t>СПАСИБО ЗА ВНИМАНИЕ!</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54652" y="5225800"/>
            <a:ext cx="1489348" cy="1489348"/>
          </a:xfrm>
          <a:prstGeom prst="rect">
            <a:avLst/>
          </a:prstGeom>
        </p:spPr>
      </p:pic>
    </p:spTree>
    <p:extLst>
      <p:ext uri="{BB962C8B-B14F-4D97-AF65-F5344CB8AC3E}">
        <p14:creationId xmlns:p14="http://schemas.microsoft.com/office/powerpoint/2010/main" val="265819745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TC104033925[[fn=Капля]]</Template>
  <TotalTime>16707</TotalTime>
  <Words>3746</Words>
  <Application>Microsoft Office PowerPoint</Application>
  <PresentationFormat>Экран (4:3)</PresentationFormat>
  <Paragraphs>555</Paragraphs>
  <Slides>91</Slides>
  <Notes>91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91</vt:i4>
      </vt:variant>
    </vt:vector>
  </HeadingPairs>
  <TitlesOfParts>
    <vt:vector size="99" baseType="lpstr">
      <vt:lpstr>Wingdings</vt:lpstr>
      <vt:lpstr>Arial</vt:lpstr>
      <vt:lpstr>Times New Roman</vt:lpstr>
      <vt:lpstr>Candara</vt:lpstr>
      <vt:lpstr>Wingdings 3</vt:lpstr>
      <vt:lpstr>Arial Narrow</vt:lpstr>
      <vt:lpstr>Calibri</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Ольга</cp:lastModifiedBy>
  <cp:revision>1286</cp:revision>
  <dcterms:created xsi:type="dcterms:W3CDTF">2013-08-28T17:41:47Z</dcterms:created>
  <dcterms:modified xsi:type="dcterms:W3CDTF">2017-12-12T14:51:54Z</dcterms:modified>
</cp:coreProperties>
</file>